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2"/>
  </p:notesMasterIdLst>
  <p:sldIdLst>
    <p:sldId id="300" r:id="rId2"/>
    <p:sldId id="275" r:id="rId3"/>
    <p:sldId id="257" r:id="rId4"/>
    <p:sldId id="259" r:id="rId5"/>
    <p:sldId id="319" r:id="rId6"/>
    <p:sldId id="260" r:id="rId7"/>
    <p:sldId id="264" r:id="rId8"/>
    <p:sldId id="295" r:id="rId9"/>
    <p:sldId id="296" r:id="rId10"/>
    <p:sldId id="304" r:id="rId11"/>
    <p:sldId id="315" r:id="rId12"/>
    <p:sldId id="314" r:id="rId13"/>
    <p:sldId id="305" r:id="rId14"/>
    <p:sldId id="309" r:id="rId15"/>
    <p:sldId id="306" r:id="rId16"/>
    <p:sldId id="303" r:id="rId17"/>
    <p:sldId id="286" r:id="rId18"/>
    <p:sldId id="288" r:id="rId19"/>
    <p:sldId id="289" r:id="rId20"/>
    <p:sldId id="298" r:id="rId21"/>
    <p:sldId id="299" r:id="rId22"/>
    <p:sldId id="277" r:id="rId23"/>
    <p:sldId id="279" r:id="rId24"/>
    <p:sldId id="320" r:id="rId25"/>
    <p:sldId id="307" r:id="rId26"/>
    <p:sldId id="310" r:id="rId27"/>
    <p:sldId id="316" r:id="rId28"/>
    <p:sldId id="317" r:id="rId29"/>
    <p:sldId id="301" r:id="rId30"/>
    <p:sldId id="31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42D23-8B3F-4C0F-8246-D975639BDBAE}" type="datetimeFigureOut">
              <a:rPr lang="en-US" smtClean="0"/>
              <a:pPr/>
              <a:t>3/25/2014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39BAA-17B2-4FF9-B300-B122158B1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89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BWP</a:t>
            </a:r>
          </a:p>
        </p:txBody>
      </p:sp>
      <p:sp>
        <p:nvSpPr>
          <p:cNvPr id="1259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11AD8-5A22-4592-9E26-7E67CCDDD4B5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59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30250"/>
            <a:ext cx="4471988" cy="3354388"/>
          </a:xfrm>
          <a:ln/>
        </p:spPr>
      </p:sp>
      <p:sp>
        <p:nvSpPr>
          <p:cNvPr id="1259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4229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BWP</a:t>
            </a:r>
          </a:p>
        </p:txBody>
      </p:sp>
      <p:sp>
        <p:nvSpPr>
          <p:cNvPr id="1259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11AD8-5A22-4592-9E26-7E67CCDDD4B5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59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30250"/>
            <a:ext cx="4471988" cy="3354388"/>
          </a:xfrm>
          <a:ln/>
        </p:spPr>
      </p:sp>
      <p:sp>
        <p:nvSpPr>
          <p:cNvPr id="1259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816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BWP</a:t>
            </a:r>
          </a:p>
        </p:txBody>
      </p:sp>
      <p:sp>
        <p:nvSpPr>
          <p:cNvPr id="1259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11AD8-5A22-4592-9E26-7E67CCDDD4B5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59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30250"/>
            <a:ext cx="4471988" cy="3354388"/>
          </a:xfrm>
          <a:ln/>
        </p:spPr>
      </p:sp>
      <p:sp>
        <p:nvSpPr>
          <p:cNvPr id="1259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2064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39BAA-17B2-4FF9-B300-B122158B187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39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39BAA-17B2-4FF9-B300-B122158B187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08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78608-51FD-4EFB-9BA7-59059C183EFC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3/25/2014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F42CE-5E0C-4F24-B13E-08DE03F8D93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080765"/>
      </p:ext>
    </p:extLst>
  </p:cSld>
  <p:clrMapOvr>
    <a:masterClrMapping/>
  </p:clrMapOvr>
  <p:transition spd="med" advClick="0" advTm="6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78608-51FD-4EFB-9BA7-59059C183EFC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3/25/2014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F42CE-5E0C-4F24-B13E-08DE03F8D93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90008"/>
      </p:ext>
    </p:extLst>
  </p:cSld>
  <p:clrMapOvr>
    <a:masterClrMapping/>
  </p:clrMapOvr>
  <p:transition spd="med" advClick="0" advTm="6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6878608-51FD-4EFB-9BA7-59059C183EFC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3/25/2014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EF42CE-5E0C-4F24-B13E-08DE03F8D93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8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g"/><Relationship Id="rId9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hyperlink" Target="http://www.youtube.com/watch?v=ubLE4vllnlo&amp;feature=share&amp;list=UUFhMj_kHQ6iXprB9yfjlZG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wlcisco@aol.com" TargetMode="External"/><Relationship Id="rId2" Type="http://schemas.openxmlformats.org/officeDocument/2006/relationships/hyperlink" Target="http://www.jacobfrancisco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3581400" cy="4343400"/>
          </a:xfrm>
        </p:spPr>
        <p:txBody>
          <a:bodyPr anchor="t" anchorCtr="0"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tx1"/>
                </a:solidFill>
              </a:rPr>
              <a:t>Sinking </a:t>
            </a:r>
            <a:r>
              <a:rPr lang="en-US" sz="4000" b="1" dirty="0" smtClean="0">
                <a:solidFill>
                  <a:schemeClr val="tx1"/>
                </a:solidFill>
              </a:rPr>
              <a:t>Creek Restoration Project &amp; Environmental Education Park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533400"/>
            <a:ext cx="4841351" cy="56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60948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4495800" cy="509770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152400"/>
            <a:ext cx="4479636" cy="5079380"/>
          </a:xfrm>
        </p:spPr>
      </p:pic>
    </p:spTree>
    <p:extLst>
      <p:ext uri="{BB962C8B-B14F-4D97-AF65-F5344CB8AC3E}">
        <p14:creationId xmlns:p14="http://schemas.microsoft.com/office/powerpoint/2010/main" val="302025343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1"/>
            <a:ext cx="9144000" cy="990600"/>
          </a:xfrm>
        </p:spPr>
        <p:txBody>
          <a:bodyPr/>
          <a:lstStyle/>
          <a:p>
            <a:pPr algn="ctr"/>
            <a:r>
              <a:rPr lang="en-US" sz="3600" b="1" u="sng" dirty="0" smtClean="0"/>
              <a:t>A Community Addressing a Problem</a:t>
            </a:r>
            <a:endParaRPr lang="en-US" sz="3600" b="1" u="sng" dirty="0"/>
          </a:p>
        </p:txBody>
      </p:sp>
      <p:sp>
        <p:nvSpPr>
          <p:cNvPr id="5222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371600"/>
            <a:ext cx="3886200" cy="4754563"/>
          </a:xfr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>
              <a:bevelT w="38100" h="38100"/>
            </a:sp3d>
          </a:bodyPr>
          <a:lstStyle/>
          <a:p>
            <a:pPr>
              <a:buFontTx/>
              <a:buNone/>
            </a:pPr>
            <a:r>
              <a:rPr lang="en-US" sz="3100" dirty="0" smtClean="0">
                <a:solidFill>
                  <a:schemeClr val="tx1"/>
                </a:solidFill>
                <a:latin typeface="+mj-lt"/>
              </a:rPr>
              <a:t>In 2008, </a:t>
            </a:r>
            <a:r>
              <a:rPr lang="en-US" sz="2900" dirty="0" smtClean="0">
                <a:solidFill>
                  <a:schemeClr val="tx1"/>
                </a:solidFill>
                <a:latin typeface="+mj-lt"/>
              </a:rPr>
              <a:t>Tennessee Dept. of Agriculture awarded the Boone Watershed Partnership with an EPA funded, 319 grant of $300,000 of a total project budget of $517,000 to address nonpoint source pollution (</a:t>
            </a:r>
            <a:r>
              <a:rPr lang="en-US" sz="2900" dirty="0" smtClean="0">
                <a:solidFill>
                  <a:schemeClr val="tx1"/>
                </a:solidFill>
              </a:rPr>
              <a:t>Escherichia coli) </a:t>
            </a:r>
            <a:r>
              <a:rPr lang="en-US" sz="2900" dirty="0" smtClean="0">
                <a:solidFill>
                  <a:schemeClr val="tx1"/>
                </a:solidFill>
                <a:latin typeface="+mj-lt"/>
              </a:rPr>
              <a:t>in Sinking Creek, a 303(d) listed stream. </a:t>
            </a:r>
          </a:p>
          <a:p>
            <a:pPr>
              <a:buFontTx/>
              <a:buNone/>
            </a:pPr>
            <a:endParaRPr lang="en-US" b="1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7800"/>
            <a:ext cx="4572000" cy="4648200"/>
          </a:xfrm>
        </p:spPr>
      </p:pic>
    </p:spTree>
    <p:extLst>
      <p:ext uri="{BB962C8B-B14F-4D97-AF65-F5344CB8AC3E}">
        <p14:creationId xmlns:p14="http://schemas.microsoft.com/office/powerpoint/2010/main" val="1408066579"/>
      </p:ext>
    </p:extLst>
  </p:cSld>
  <p:clrMapOvr>
    <a:masterClrMapping/>
  </p:clrMapOvr>
  <p:transition spd="med" advClick="0" advTm="7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Sinking Creek Restoration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idx="1"/>
          </p:nvPr>
        </p:nvSpPr>
        <p:spPr>
          <a:xfrm>
            <a:off x="-13855" y="1143000"/>
            <a:ext cx="4495800" cy="483393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>
              <a:bevelT w="38100" h="38100"/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24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Calibri"/>
              </a:rPr>
              <a:t>sewer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hook-ups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5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Calibri"/>
              </a:rPr>
              <a:t>septic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tank/</a:t>
            </a:r>
            <a:r>
              <a:rPr lang="en-US" sz="2800" b="1" dirty="0" err="1" smtClean="0">
                <a:solidFill>
                  <a:schemeClr val="tx1"/>
                </a:solidFill>
                <a:latin typeface="+mj-lt"/>
                <a:ea typeface="Calibri"/>
              </a:rPr>
              <a:t>drainfield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 repairs</a:t>
            </a:r>
            <a:endParaRPr lang="en-US" sz="2800" b="1" dirty="0">
              <a:solidFill>
                <a:schemeClr val="tx1"/>
              </a:solidFill>
              <a:latin typeface="+mj-lt"/>
              <a:ea typeface="Calibri"/>
            </a:endParaRP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1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Calibri"/>
              </a:rPr>
              <a:t>agricultural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project-  </a:t>
            </a:r>
            <a:r>
              <a:rPr lang="en-US" sz="2800" b="1" dirty="0">
                <a:solidFill>
                  <a:schemeClr val="tx1"/>
                </a:solidFill>
                <a:latin typeface="+mj-lt"/>
                <a:ea typeface="Calibri"/>
              </a:rPr>
              <a:t>f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encing livestock from creek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Calibri"/>
              </a:rPr>
              <a:t>2.1 acres wetlands enhancement</a:t>
            </a:r>
          </a:p>
        </p:txBody>
      </p:sp>
      <p:pic>
        <p:nvPicPr>
          <p:cNvPr id="1026" name="Picture 2" descr="D:\Nancy &amp; Gary's Documents\Gary &amp; Nancy's Documents\Boone Watershed partnership\Sinking Creek\Photos sewer hookup\DSCF16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219200"/>
            <a:ext cx="3657600" cy="27432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7600"/>
            <a:ext cx="3902028" cy="29289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620072"/>
      </p:ext>
    </p:extLst>
  </p:cSld>
  <p:clrMapOvr>
    <a:masterClrMapping/>
  </p:clrMapOvr>
  <p:transition spd="med" advClick="0" advTm="7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295399"/>
          </a:xfrm>
        </p:spPr>
        <p:txBody>
          <a:bodyPr/>
          <a:lstStyle/>
          <a:p>
            <a:pPr algn="ctr"/>
            <a:r>
              <a:rPr lang="en-US" sz="2800" b="1" dirty="0" smtClean="0"/>
              <a:t>Johnson City Extended Service, Oldest Church in Tennessee Found Sewage Caves, Tipton Haynes Historic Site Fenced Out Cattle &amp; Planted Trees</a:t>
            </a:r>
            <a:endParaRPr lang="en-US" sz="2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00200"/>
            <a:ext cx="4038600" cy="302894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145973"/>
            <a:ext cx="33528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91350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Restoration Project Partners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85800"/>
            <a:ext cx="3429000" cy="6553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>
              <a:bevelT w="38100" h="38100"/>
            </a:sp3d>
          </a:bodyPr>
          <a:lstStyle/>
          <a:p>
            <a:pPr marL="593725" indent="-457200">
              <a:buClrTx/>
              <a:buFont typeface="Wingdings 2" pitchFamily="18" charset="2"/>
              <a:buChar char=""/>
            </a:pP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City </a:t>
            </a:r>
            <a:r>
              <a:rPr lang="en-US" sz="2800" b="1" dirty="0">
                <a:solidFill>
                  <a:schemeClr val="tx1"/>
                </a:solidFill>
                <a:ea typeface="Calibri"/>
              </a:rPr>
              <a:t>of Johnson </a:t>
            </a: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City</a:t>
            </a:r>
          </a:p>
          <a:p>
            <a:pPr marL="593725" indent="-457200">
              <a:buClrTx/>
              <a:buFont typeface="Wingdings 2" pitchFamily="18" charset="2"/>
              <a:buChar char=""/>
            </a:pP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Boone </a:t>
            </a:r>
            <a:r>
              <a:rPr lang="en-US" sz="2800" b="1" dirty="0">
                <a:solidFill>
                  <a:schemeClr val="tx1"/>
                </a:solidFill>
                <a:ea typeface="Calibri"/>
              </a:rPr>
              <a:t>Watershed </a:t>
            </a: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Partnership</a:t>
            </a:r>
          </a:p>
          <a:p>
            <a:pPr marL="593725" indent="-457200">
              <a:buClrTx/>
              <a:buFont typeface="Wingdings 2" pitchFamily="18" charset="2"/>
              <a:buChar char=""/>
            </a:pP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TDA</a:t>
            </a:r>
          </a:p>
          <a:p>
            <a:pPr marL="593725" indent="-457200">
              <a:buClrTx/>
              <a:buFont typeface="Wingdings 2" pitchFamily="18" charset="2"/>
              <a:buChar char=""/>
            </a:pP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TVA</a:t>
            </a:r>
          </a:p>
          <a:p>
            <a:pPr marL="593725" indent="-457200">
              <a:buClrTx/>
              <a:buFont typeface="Wingdings 2" pitchFamily="18" charset="2"/>
              <a:buChar char=""/>
            </a:pP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TDEC</a:t>
            </a:r>
          </a:p>
          <a:p>
            <a:pPr marL="593725" indent="-457200">
              <a:buClrTx/>
              <a:buFont typeface="Wingdings 2" pitchFamily="18" charset="2"/>
              <a:buChar char=""/>
            </a:pPr>
            <a:r>
              <a:rPr lang="en-US" sz="2800" b="1" dirty="0">
                <a:solidFill>
                  <a:schemeClr val="tx1"/>
                </a:solidFill>
                <a:ea typeface="Calibri"/>
              </a:rPr>
              <a:t>V</a:t>
            </a: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olunteers </a:t>
            </a:r>
            <a:r>
              <a:rPr lang="en-US" sz="2800" b="1" dirty="0">
                <a:solidFill>
                  <a:schemeClr val="tx1"/>
                </a:solidFill>
                <a:ea typeface="Calibri"/>
              </a:rPr>
              <a:t>and </a:t>
            </a:r>
            <a:r>
              <a:rPr lang="en-US" sz="2800" b="1" dirty="0" smtClean="0">
                <a:solidFill>
                  <a:schemeClr val="tx1"/>
                </a:solidFill>
                <a:ea typeface="Calibri"/>
              </a:rPr>
              <a:t>landowners</a:t>
            </a:r>
            <a:endParaRPr lang="en-US" sz="2800" b="1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endParaRPr lang="en-US" b="1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3657600"/>
            <a:ext cx="4029625" cy="30275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09600"/>
            <a:ext cx="3886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93320"/>
      </p:ext>
    </p:extLst>
  </p:cSld>
  <p:clrMapOvr>
    <a:masterClrMapping/>
  </p:clrMapOvr>
  <p:transition spd="med" advClick="0" advTm="7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Sinking Creek Wetlands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7391400" cy="4495800"/>
          </a:xfrm>
        </p:spPr>
        <p:txBody>
          <a:bodyPr>
            <a:normAutofit fontScale="85000" lnSpcReduction="10000"/>
          </a:bodyPr>
          <a:lstStyle/>
          <a:p>
            <a:pPr marL="137160" indent="0">
              <a:lnSpc>
                <a:spcPct val="120000"/>
              </a:lnSpc>
              <a:buNone/>
            </a:pPr>
            <a:endParaRPr lang="en-US" sz="33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3300" b="1" dirty="0" smtClean="0">
                <a:solidFill>
                  <a:schemeClr val="tx1"/>
                </a:solidFill>
              </a:rPr>
              <a:t>Enhanced wetlands are effective in removing pathogens from water.</a:t>
            </a: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endParaRPr lang="en-US" sz="33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3300" b="1" dirty="0" smtClean="0">
                <a:solidFill>
                  <a:schemeClr val="tx1"/>
                </a:solidFill>
              </a:rPr>
              <a:t>An Engineering Study found that the enhancement of the </a:t>
            </a:r>
            <a:r>
              <a:rPr lang="en-US" sz="3300" b="1" dirty="0">
                <a:solidFill>
                  <a:schemeClr val="tx1"/>
                </a:solidFill>
              </a:rPr>
              <a:t>wetlands along Sinking </a:t>
            </a:r>
            <a:r>
              <a:rPr lang="en-US" sz="3300" b="1" dirty="0" smtClean="0">
                <a:solidFill>
                  <a:schemeClr val="tx1"/>
                </a:solidFill>
              </a:rPr>
              <a:t>Creek, </a:t>
            </a:r>
            <a:r>
              <a:rPr lang="en-US" sz="3300" b="1" dirty="0">
                <a:solidFill>
                  <a:schemeClr val="tx1"/>
                </a:solidFill>
              </a:rPr>
              <a:t>owned </a:t>
            </a:r>
            <a:r>
              <a:rPr lang="en-US" sz="3300" b="1" dirty="0" smtClean="0">
                <a:solidFill>
                  <a:schemeClr val="tx1"/>
                </a:solidFill>
              </a:rPr>
              <a:t>by Johnson City, would improve the water quality of the creek and reduce flooding downstream.</a:t>
            </a:r>
          </a:p>
          <a:p>
            <a:pPr>
              <a:buFont typeface="Wingdings" pitchFamily="2" charset="2"/>
              <a:buChar char="§"/>
            </a:pPr>
            <a:endParaRPr lang="en-US" sz="33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99254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Wetlands Flood Plain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66800" y="1600200"/>
            <a:ext cx="3048000" cy="4525963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neighborhood was prone to flooding downstream.</a:t>
            </a:r>
          </a:p>
          <a:p>
            <a:r>
              <a:rPr lang="en-US" sz="2800" dirty="0" smtClean="0"/>
              <a:t>The enhanced wetlands will mitigate flooding in the area.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632501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81001"/>
            <a:ext cx="7125113" cy="8382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New Wetlands Area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419600" y="1295400"/>
            <a:ext cx="4419600" cy="5257800"/>
          </a:xfrm>
        </p:spPr>
      </p:pic>
      <p:sp>
        <p:nvSpPr>
          <p:cNvPr id="5" name="TextBox 4"/>
          <p:cNvSpPr txBox="1"/>
          <p:nvPr/>
        </p:nvSpPr>
        <p:spPr>
          <a:xfrm>
            <a:off x="0" y="1226127"/>
            <a:ext cx="426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An old streambed was excavated for additional drainage and native plants to enhance existing wetlands by 2.1 acres resulting in over 5 acres of urban wetlands.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The new wetlands will reduce pollutants and pathogens from reaching Sinking Creek.</a:t>
            </a:r>
          </a:p>
        </p:txBody>
      </p:sp>
    </p:spTree>
    <p:extLst>
      <p:ext uri="{BB962C8B-B14F-4D97-AF65-F5344CB8AC3E}">
        <p14:creationId xmlns:p14="http://schemas.microsoft.com/office/powerpoint/2010/main" val="1335664714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A before and after shot of a restored streambank in the wetlands.  A logjam here was causing the streambank to erode. Note the invasive shrub, Japanese knotweed, has been removed.</a:t>
            </a:r>
          </a:p>
        </p:txBody>
      </p:sp>
      <p:pic>
        <p:nvPicPr>
          <p:cNvPr id="2050" name="Picture 2" descr="D:\Nancy &amp; Gary's Documents\Gary &amp; Nancy's Documents\Boone Watershed partnership\Sinking Creek\Wetlands\Photos of Wetlands Construction\20130827_1218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4165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Nancy &amp; Gary's Documents\Gary &amp; Nancy's Documents\Boone Watershed partnership\Sinking Creek\Wetlands\Photos of Wetlands Construction\Log Jam - After construc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819400"/>
            <a:ext cx="428942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334101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Streambanks</a:t>
            </a:r>
            <a:r>
              <a:rPr lang="en-US" dirty="0" smtClean="0"/>
              <a:t> Restored &amp; </a:t>
            </a:r>
            <a:br>
              <a:rPr lang="en-US" dirty="0" smtClean="0"/>
            </a:br>
            <a:r>
              <a:rPr lang="en-US" dirty="0" smtClean="0"/>
              <a:t>Oxbow Drainage Created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340812956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Vernal Pools to Enhance Wetlands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991402303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1447800"/>
            <a:ext cx="3733800" cy="4876800"/>
          </a:xfrm>
        </p:spPr>
        <p:txBody>
          <a:bodyPr/>
          <a:lstStyle/>
          <a:p>
            <a:endParaRPr lang="en-US" sz="24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3655198" cy="486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1000" y="304800"/>
            <a:ext cx="3962400" cy="1371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/>
              <a:t>A constructed overflow channel with vernal pools in the wetlands.</a:t>
            </a:r>
            <a:endParaRPr lang="en-US" sz="2400" b="1" dirty="0"/>
          </a:p>
        </p:txBody>
      </p:sp>
      <p:pic>
        <p:nvPicPr>
          <p:cNvPr id="1027" name="Picture 3" descr="E:\DCIM\Camera\20131123_111646.jp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000" y="1524000"/>
            <a:ext cx="4572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372429" y="544284"/>
            <a:ext cx="4419600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 smtClean="0"/>
              <a:t>Live stake were planted to stabilized </a:t>
            </a:r>
            <a:r>
              <a:rPr lang="en-US" sz="2400" b="1" dirty="0" err="1" smtClean="0"/>
              <a:t>streambanks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90221719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243" y="76200"/>
            <a:ext cx="7125113" cy="1066801"/>
          </a:xfrm>
        </p:spPr>
        <p:txBody>
          <a:bodyPr/>
          <a:lstStyle/>
          <a:p>
            <a:pPr algn="ctr"/>
            <a:r>
              <a:rPr lang="en-US" sz="2400" b="1" dirty="0" smtClean="0"/>
              <a:t>Volunteers Removed Litter and Invasive Plants &amp; Replaced Them with Hundreds of Native Trees and Plants. </a:t>
            </a:r>
            <a:endParaRPr lang="en-US" sz="2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143000"/>
            <a:ext cx="3200400" cy="30289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057400"/>
            <a:ext cx="3124200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581400"/>
            <a:ext cx="3200400" cy="3276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86200"/>
            <a:ext cx="3200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50068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52400"/>
            <a:ext cx="7125113" cy="1371600"/>
          </a:xfrm>
        </p:spPr>
        <p:txBody>
          <a:bodyPr/>
          <a:lstStyle/>
          <a:p>
            <a:pPr algn="ctr"/>
            <a:r>
              <a:rPr lang="en-US" sz="2800" b="1" dirty="0" smtClean="0"/>
              <a:t>Interpretive Sign in Small Parking Lot Adjacent </a:t>
            </a:r>
            <a:r>
              <a:rPr lang="en-US" sz="2800" b="1" dirty="0"/>
              <a:t>to the </a:t>
            </a:r>
            <a:r>
              <a:rPr lang="en-US" sz="2800" b="1" dirty="0" smtClean="0"/>
              <a:t>Wetlands</a:t>
            </a:r>
            <a:r>
              <a:rPr lang="en-US" sz="2800" b="1" dirty="0"/>
              <a:t>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20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9004089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52400"/>
            <a:ext cx="7125113" cy="1143001"/>
          </a:xfrm>
        </p:spPr>
        <p:txBody>
          <a:bodyPr/>
          <a:lstStyle/>
          <a:p>
            <a:pPr algn="ctr"/>
            <a:r>
              <a:rPr lang="en-US" sz="3600" b="1" dirty="0" smtClean="0"/>
              <a:t>Sinking Creek Education Park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3124200" cy="5486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 smtClean="0"/>
              <a:t>An </a:t>
            </a:r>
            <a:r>
              <a:rPr lang="en-US" sz="3100" dirty="0"/>
              <a:t>Environmental Education Park at the wetlands site would help educate the public about water quality, serve as a resource for area schools, including ETSU, and be an asset to the community.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43000"/>
            <a:ext cx="3581400" cy="29718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352800"/>
            <a:ext cx="3124200" cy="3505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143000"/>
            <a:ext cx="3048000" cy="3124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657600"/>
            <a:ext cx="40386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16380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Imagine Interpretive Signs, Boardwalks and Trails Over Habitats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0"/>
            <a:ext cx="3471863" cy="39366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86000"/>
            <a:ext cx="3470275" cy="3934884"/>
          </a:xfrm>
        </p:spPr>
      </p:pic>
    </p:spTree>
    <p:extLst>
      <p:ext uri="{BB962C8B-B14F-4D97-AF65-F5344CB8AC3E}">
        <p14:creationId xmlns:p14="http://schemas.microsoft.com/office/powerpoint/2010/main" val="2948883795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And an Outdoor Classroom Similar to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Pistol Creek in Maryville, Tennessee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4038600" cy="5410200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066800"/>
            <a:ext cx="4024312" cy="5410200"/>
          </a:xfrm>
        </p:spPr>
      </p:pic>
    </p:spTree>
    <p:extLst>
      <p:ext uri="{BB962C8B-B14F-4D97-AF65-F5344CB8AC3E}">
        <p14:creationId xmlns:p14="http://schemas.microsoft.com/office/powerpoint/2010/main" val="2472723164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295399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Or Similar to Murfree Springs Wetlands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in Murfreesboro, Tennessee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4462463" cy="4191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4" y="1809750"/>
            <a:ext cx="3590925" cy="4210050"/>
          </a:xfrm>
        </p:spPr>
      </p:pic>
      <p:pic>
        <p:nvPicPr>
          <p:cNvPr id="7" name="Content Placeholder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809750"/>
            <a:ext cx="2200275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2986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125113" cy="924475"/>
          </a:xfrm>
        </p:spPr>
        <p:txBody>
          <a:bodyPr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Endorsements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19200"/>
            <a:ext cx="7315200" cy="5562600"/>
          </a:xfrm>
        </p:spPr>
        <p:txBody>
          <a:bodyPr anchor="t" anchorCtr="0"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Johnson City Parks &amp; Rec Advisory Board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Johnson City School Board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City Commission of Johnson City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6 ETSU Departments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Tennessee Department of Conservation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Tennessee Department of Agriculture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Tennessee Valley Authority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Johnson City Morning Rotary Club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Johnson City Press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76752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9442" y="304800"/>
            <a:ext cx="7125113" cy="1295399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Location </a:t>
            </a:r>
            <a:r>
              <a:rPr lang="en-US" b="1" dirty="0">
                <a:solidFill>
                  <a:schemeClr val="tx1"/>
                </a:solidFill>
                <a:latin typeface="Comic Sans MS" pitchFamily="66" charset="0"/>
              </a:rPr>
              <a:t>of Sinking Creek </a:t>
            </a:r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Education Park in Johnson City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305800" cy="4562064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53946029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04800"/>
            <a:ext cx="7125113" cy="12953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Beautiful 28 Acres of Diverse Forest, Geology/Geography, and Wetlands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in an Urban Neighborhood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1905000"/>
            <a:ext cx="3456776" cy="40513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905000"/>
            <a:ext cx="3411806" cy="40513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05000"/>
            <a:ext cx="31242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55577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55"/>
            <a:ext cx="3765610" cy="441325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0"/>
            <a:ext cx="4055918" cy="4413250"/>
          </a:xfrm>
        </p:spPr>
      </p:pic>
      <p:pic>
        <p:nvPicPr>
          <p:cNvPr id="4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1" y="3282950"/>
            <a:ext cx="3895646" cy="357505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255239"/>
            <a:ext cx="3505200" cy="36027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124200"/>
            <a:ext cx="3886200" cy="3733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0"/>
            <a:ext cx="3352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39788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447799"/>
          </a:xfrm>
        </p:spPr>
        <p:txBody>
          <a:bodyPr/>
          <a:lstStyle/>
          <a:p>
            <a:pPr algn="ctr"/>
            <a:r>
              <a:rPr lang="en-US" dirty="0" smtClean="0"/>
              <a:t>Sinking Creek Trailblazers from ETSU/Community Led by Johnson City Parks &amp; Recreation Nature Program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4038600" cy="25908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34836"/>
            <a:ext cx="4038600" cy="27432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14800"/>
            <a:ext cx="4038600" cy="2777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343400"/>
            <a:ext cx="4038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01497"/>
      </p:ext>
    </p:extLst>
  </p:cSld>
  <p:clrMapOvr>
    <a:masterClrMapping/>
  </p:clrMapOvr>
  <p:transition spd="med" advClick="0" advTm="6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2400" y="228601"/>
            <a:ext cx="8839200" cy="1066799"/>
          </a:xfrm>
        </p:spPr>
        <p:txBody>
          <a:bodyPr/>
          <a:lstStyle/>
          <a:p>
            <a:pPr algn="ctr"/>
            <a:r>
              <a:rPr lang="en-US" sz="2800" dirty="0" smtClean="0"/>
              <a:t>Sinking Creek Education is Already Happening . . .</a:t>
            </a:r>
            <a:br>
              <a:rPr lang="en-US" sz="2800" dirty="0" smtClean="0"/>
            </a:br>
            <a:r>
              <a:rPr lang="en-US" sz="2800" dirty="0" smtClean="0"/>
              <a:t>Imagine More!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3800"/>
            <a:ext cx="4495800" cy="3124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4648200" cy="281940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962400"/>
            <a:ext cx="4648200" cy="2895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495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60836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9442" y="228600"/>
            <a:ext cx="7125113" cy="1524000"/>
          </a:xfrm>
        </p:spPr>
        <p:txBody>
          <a:bodyPr/>
          <a:lstStyle/>
          <a:p>
            <a:pPr algn="ctr"/>
            <a:r>
              <a:rPr lang="en-US" sz="4400" b="1" dirty="0" smtClean="0"/>
              <a:t>Working to Get It Built</a:t>
            </a:r>
            <a:endParaRPr lang="en-US" sz="4400" b="1" dirty="0"/>
          </a:p>
        </p:txBody>
      </p:sp>
      <p:sp>
        <p:nvSpPr>
          <p:cNvPr id="7" name="Rectangle 6"/>
          <p:cNvSpPr/>
          <p:nvPr/>
        </p:nvSpPr>
        <p:spPr>
          <a:xfrm>
            <a:off x="228600" y="1905001"/>
            <a:ext cx="457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/>
              <a:t>A preliminary design has been </a:t>
            </a:r>
            <a:r>
              <a:rPr lang="en-US" sz="2800" b="1" dirty="0" smtClean="0"/>
              <a:t>completed.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Partners </a:t>
            </a:r>
            <a:r>
              <a:rPr lang="en-US" sz="2800" b="1" dirty="0"/>
              <a:t>have committed </a:t>
            </a:r>
            <a:r>
              <a:rPr lang="en-US" sz="2800" b="1" dirty="0" smtClean="0"/>
              <a:t>$166,348  </a:t>
            </a:r>
            <a:r>
              <a:rPr lang="en-US" sz="2800" b="1" dirty="0"/>
              <a:t>in-kind and cash </a:t>
            </a:r>
            <a:r>
              <a:rPr lang="en-US" sz="2800" b="1" dirty="0" smtClean="0"/>
              <a:t>contributions to </a:t>
            </a:r>
            <a:r>
              <a:rPr lang="en-US" sz="2800" b="1" dirty="0"/>
              <a:t>the </a:t>
            </a:r>
            <a:r>
              <a:rPr lang="en-US" sz="2800" b="1" dirty="0" smtClean="0"/>
              <a:t>project for pending grant applications.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71601"/>
            <a:ext cx="4191000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85234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91600" cy="1447801"/>
          </a:xfrm>
        </p:spPr>
        <p:txBody>
          <a:bodyPr/>
          <a:lstStyle/>
          <a:p>
            <a:pPr algn="ctr"/>
            <a:r>
              <a:rPr lang="en-US" b="1" u="sng" dirty="0" smtClean="0"/>
              <a:t>Jacob’s Project </a:t>
            </a:r>
            <a:r>
              <a:rPr lang="en-US" dirty="0" smtClean="0"/>
              <a:t>Raises Park-Building Funds &amp; Raises Awareness of </a:t>
            </a:r>
            <a:r>
              <a:rPr lang="en-US" i="1" dirty="0" smtClean="0"/>
              <a:t>E. Coli </a:t>
            </a:r>
            <a:r>
              <a:rPr lang="en-US" dirty="0" smtClean="0"/>
              <a:t>Bacteria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7" y="1371600"/>
            <a:ext cx="9144000" cy="4724400"/>
          </a:xfrm>
          <a:prstGeom prst="rect">
            <a:avLst/>
          </a:prstGeom>
        </p:spPr>
      </p:pic>
      <p:pic>
        <p:nvPicPr>
          <p:cNvPr id="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3193473" cy="2796381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371600"/>
            <a:ext cx="3657600" cy="3124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3352800" cy="3429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038600"/>
            <a:ext cx="3657600" cy="2819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267200"/>
            <a:ext cx="2971800" cy="2590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71600"/>
            <a:ext cx="2438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58549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1066799"/>
          </a:xfrm>
        </p:spPr>
        <p:txBody>
          <a:bodyPr/>
          <a:lstStyle/>
          <a:p>
            <a:pPr algn="ctr"/>
            <a:r>
              <a:rPr lang="en-US" sz="2800" u="sng" dirty="0" smtClean="0"/>
              <a:t>2014 Miss Tennessee Teen – Morgan Moseley </a:t>
            </a:r>
            <a:r>
              <a:rPr lang="en-US" sz="2800" dirty="0" smtClean="0"/>
              <a:t>Selects </a:t>
            </a:r>
            <a:r>
              <a:rPr lang="en-US" sz="2800" i="1" dirty="0" smtClean="0"/>
              <a:t>Jacob’s Project </a:t>
            </a:r>
            <a:r>
              <a:rPr lang="en-US" sz="2800" dirty="0" smtClean="0"/>
              <a:t>for Community Service </a:t>
            </a:r>
            <a:endParaRPr lang="en-US" sz="2800" dirty="0"/>
          </a:p>
        </p:txBody>
      </p:sp>
      <p:pic>
        <p:nvPicPr>
          <p:cNvPr id="9" name="Content Placeholder 8" descr="JacobProject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867400"/>
          </a:xfrm>
        </p:spPr>
      </p:pic>
    </p:spTree>
    <p:extLst>
      <p:ext uri="{BB962C8B-B14F-4D97-AF65-F5344CB8AC3E}">
        <p14:creationId xmlns:p14="http://schemas.microsoft.com/office/powerpoint/2010/main" val="2708694454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"/>
            <a:ext cx="8915400" cy="13993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u="sng" dirty="0" smtClean="0">
                <a:solidFill>
                  <a:schemeClr val="tx1"/>
                </a:solidFill>
              </a:rPr>
              <a:t>Jacob Francisco’s Legacy</a:t>
            </a:r>
            <a:r>
              <a:rPr lang="en-US" sz="3200" b="1" dirty="0" smtClean="0">
                <a:solidFill>
                  <a:schemeClr val="tx1"/>
                </a:solidFill>
              </a:rPr>
              <a:t>: To Be Famous for Saving Lives through Sinking Creek Education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www.youtube.com/watch?v=ubLE4vllnlo&amp;feature=share&amp;list=UUFhMj_kHQ6iXprB9yfjlZGw</a:t>
            </a:r>
            <a:r>
              <a:rPr lang="en-US" dirty="0"/>
              <a:t/>
            </a:r>
            <a:br>
              <a:rPr lang="en-US" dirty="0"/>
            </a:b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3" y="1399306"/>
            <a:ext cx="4495800" cy="53340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673" y="1399306"/>
            <a:ext cx="3505200" cy="533399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134746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371599"/>
          </a:xfrm>
        </p:spPr>
        <p:txBody>
          <a:bodyPr/>
          <a:lstStyle/>
          <a:p>
            <a:pPr algn="ctr"/>
            <a:r>
              <a:rPr lang="en-US" sz="4000" dirty="0" smtClean="0"/>
              <a:t>Help Fulfill A 6 Year-old Boy’s Declaration To Be Famous One Day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524001"/>
            <a:ext cx="8610599" cy="50292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Walk or Pedal for Sinking Creek during Earth Week </a:t>
            </a:r>
            <a:r>
              <a:rPr lang="en-US" sz="2800" dirty="0" smtClean="0"/>
              <a:t>Saturday, April, 26, 2014: Registration and Info at </a:t>
            </a:r>
            <a:r>
              <a:rPr lang="en-US" sz="2800" dirty="0" smtClean="0">
                <a:hlinkClick r:id="rId2"/>
              </a:rPr>
              <a:t>www.jacobfrancisco.com</a:t>
            </a:r>
            <a:endParaRPr lang="en-US" sz="2800" dirty="0" smtClean="0"/>
          </a:p>
          <a:p>
            <a:r>
              <a:rPr lang="en-US" sz="2800" b="1" dirty="0" smtClean="0"/>
              <a:t>Contact: </a:t>
            </a:r>
            <a:r>
              <a:rPr lang="en-US" sz="2800" dirty="0" smtClean="0"/>
              <a:t>Bill Francisco: </a:t>
            </a:r>
            <a:r>
              <a:rPr lang="en-US" sz="2800" dirty="0" smtClean="0">
                <a:hlinkClick r:id="rId3"/>
              </a:rPr>
              <a:t>wlcisco@aol.com</a:t>
            </a:r>
            <a:endParaRPr lang="en-US" sz="2800" dirty="0" smtClean="0"/>
          </a:p>
          <a:p>
            <a:r>
              <a:rPr lang="en-US" sz="2800" b="1" dirty="0" smtClean="0"/>
              <a:t>Visit: </a:t>
            </a:r>
            <a:r>
              <a:rPr lang="en-US" sz="2800" dirty="0" smtClean="0">
                <a:hlinkClick r:id="rId2"/>
              </a:rPr>
              <a:t>www.jacobfrancisco.com</a:t>
            </a:r>
            <a:endParaRPr lang="en-US" sz="2800" dirty="0" smtClean="0"/>
          </a:p>
          <a:p>
            <a:r>
              <a:rPr lang="en-US" sz="2800" b="1" dirty="0" smtClean="0"/>
              <a:t>Write a tax-deductible check to: </a:t>
            </a:r>
            <a:r>
              <a:rPr lang="en-US" sz="2800" dirty="0" smtClean="0"/>
              <a:t>BWP-Sinking Creek, and mail it to Boone Watershed Partnership, c/o Matt </a:t>
            </a:r>
            <a:r>
              <a:rPr lang="en-US" sz="2800" dirty="0" err="1" smtClean="0"/>
              <a:t>Dake</a:t>
            </a:r>
            <a:r>
              <a:rPr lang="en-US" sz="2800" dirty="0" smtClean="0"/>
              <a:t>, 578 Beaver Creek Rd., Bluff City, TN 37618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6640227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ppt7484.tmp</Template>
  <TotalTime>2796</TotalTime>
  <Words>616</Words>
  <Application>Microsoft Office PowerPoint</Application>
  <PresentationFormat>On-screen Show (4:3)</PresentationFormat>
  <Paragraphs>75</Paragraphs>
  <Slides>30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Spring</vt:lpstr>
      <vt:lpstr>PowerPoint Presentation</vt:lpstr>
      <vt:lpstr>PowerPoint Presentation</vt:lpstr>
      <vt:lpstr>A Community Addressing a Problem</vt:lpstr>
      <vt:lpstr>Sinking Creek Restoration</vt:lpstr>
      <vt:lpstr>Johnson City Extended Service, Oldest Church in Tennessee Found Sewage Caves, Tipton Haynes Historic Site Fenced Out Cattle &amp; Planted Trees</vt:lpstr>
      <vt:lpstr>Restoration Project Partners</vt:lpstr>
      <vt:lpstr>Sinking Creek Wetlands</vt:lpstr>
      <vt:lpstr>Wetlands Flood Plain</vt:lpstr>
      <vt:lpstr>New Wetlands Area</vt:lpstr>
      <vt:lpstr>A before and after shot of a restored streambank in the wetlands.  A logjam here was causing the streambank to erode. Note the invasive shrub, Japanese knotweed, has been removed.</vt:lpstr>
      <vt:lpstr>Streambanks Restored &amp;  Oxbow Drainage Created</vt:lpstr>
      <vt:lpstr>Vernal Pools to Enhance Wetlands</vt:lpstr>
      <vt:lpstr>PowerPoint Presentation</vt:lpstr>
      <vt:lpstr>Volunteers Removed Litter and Invasive Plants &amp; Replaced Them with Hundreds of Native Trees and Plants. </vt:lpstr>
      <vt:lpstr>Interpretive Sign in Small Parking Lot Adjacent to the Wetlands.</vt:lpstr>
      <vt:lpstr>Sinking Creek Education Park</vt:lpstr>
      <vt:lpstr>Imagine Interpretive Signs, Boardwalks and Trails Over Habitats</vt:lpstr>
      <vt:lpstr>And an Outdoor Classroom Similar to  Pistol Creek in Maryville, Tennessee</vt:lpstr>
      <vt:lpstr>Or Similar to Murfree Springs Wetlands in Murfreesboro, Tennessee</vt:lpstr>
      <vt:lpstr>Endorsements</vt:lpstr>
      <vt:lpstr>Location of Sinking Creek Education Park in Johnson City</vt:lpstr>
      <vt:lpstr>Beautiful 28 Acres of Diverse Forest, Geology/Geography, and Wetlands in an Urban Neighborhood</vt:lpstr>
      <vt:lpstr>PowerPoint Presentation</vt:lpstr>
      <vt:lpstr>Sinking Creek Trailblazers from ETSU/Community Led by Johnson City Parks &amp; Recreation Nature Program</vt:lpstr>
      <vt:lpstr>Sinking Creek Education is Already Happening . . . Imagine More!</vt:lpstr>
      <vt:lpstr>Working to Get It Built</vt:lpstr>
      <vt:lpstr>Jacob’s Project Raises Park-Building Funds &amp; Raises Awareness of E. Coli Bacteria </vt:lpstr>
      <vt:lpstr>2014 Miss Tennessee Teen – Morgan Moseley Selects Jacob’s Project for Community Service </vt:lpstr>
      <vt:lpstr>Jacob Francisco’s Legacy: To Be Famous for Saving Lives through Sinking Creek Education http://www.youtube.com/watch?v=ubLE4vllnlo&amp;feature=share&amp;list=UUFhMj_kHQ6iXprB9yfjlZGw </vt:lpstr>
      <vt:lpstr>Help Fulfill A 6 Year-old Boy’s Declaration To Be Famous One 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Sinking Creek</dc:title>
  <dc:creator>Nancy and Gary</dc:creator>
  <cp:lastModifiedBy>bill</cp:lastModifiedBy>
  <cp:revision>122</cp:revision>
  <dcterms:created xsi:type="dcterms:W3CDTF">2013-02-07T21:37:42Z</dcterms:created>
  <dcterms:modified xsi:type="dcterms:W3CDTF">2014-03-25T23:43:05Z</dcterms:modified>
</cp:coreProperties>
</file>