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6"/>
  </p:notesMasterIdLst>
  <p:sldIdLst>
    <p:sldId id="256" r:id="rId2"/>
    <p:sldId id="265" r:id="rId3"/>
    <p:sldId id="273" r:id="rId4"/>
    <p:sldId id="274" r:id="rId5"/>
    <p:sldId id="257" r:id="rId6"/>
    <p:sldId id="258" r:id="rId7"/>
    <p:sldId id="259" r:id="rId8"/>
    <p:sldId id="260" r:id="rId9"/>
    <p:sldId id="261" r:id="rId10"/>
    <p:sldId id="272" r:id="rId11"/>
    <p:sldId id="262" r:id="rId12"/>
    <p:sldId id="266" r:id="rId13"/>
    <p:sldId id="263" r:id="rId14"/>
    <p:sldId id="264" r:id="rId15"/>
    <p:sldId id="267" r:id="rId16"/>
    <p:sldId id="268" r:id="rId17"/>
    <p:sldId id="269" r:id="rId18"/>
    <p:sldId id="270" r:id="rId19"/>
    <p:sldId id="276" r:id="rId20"/>
    <p:sldId id="277" r:id="rId21"/>
    <p:sldId id="288" r:id="rId22"/>
    <p:sldId id="289" r:id="rId23"/>
    <p:sldId id="284" r:id="rId24"/>
    <p:sldId id="285" r:id="rId25"/>
    <p:sldId id="286" r:id="rId26"/>
    <p:sldId id="287" r:id="rId27"/>
    <p:sldId id="271" r:id="rId28"/>
    <p:sldId id="275" r:id="rId29"/>
    <p:sldId id="279" r:id="rId30"/>
    <p:sldId id="280" r:id="rId31"/>
    <p:sldId id="281" r:id="rId32"/>
    <p:sldId id="282" r:id="rId33"/>
    <p:sldId id="283" r:id="rId34"/>
    <p:sldId id="27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78" autoAdjust="0"/>
    <p:restoredTop sz="86323" autoAdjust="0"/>
  </p:normalViewPr>
  <p:slideViewPr>
    <p:cSldViewPr>
      <p:cViewPr varScale="1">
        <p:scale>
          <a:sx n="63" d="100"/>
          <a:sy n="63" d="100"/>
        </p:scale>
        <p:origin x="-336" y="-108"/>
      </p:cViewPr>
      <p:guideLst>
        <p:guide orient="horz" pos="2160"/>
        <p:guide pos="2880"/>
      </p:guideLst>
    </p:cSldViewPr>
  </p:slideViewPr>
  <p:outlineViewPr>
    <p:cViewPr>
      <p:scale>
        <a:sx n="33" d="100"/>
        <a:sy n="33" d="100"/>
      </p:scale>
      <p:origin x="54" y="1086"/>
    </p:cViewPr>
  </p:outlineViewPr>
  <p:notesTextViewPr>
    <p:cViewPr>
      <p:scale>
        <a:sx n="1" d="1"/>
        <a:sy n="1" d="1"/>
      </p:scale>
      <p:origin x="0" y="0"/>
    </p:cViewPr>
  </p:notesTextViewPr>
  <p:sorterViewPr>
    <p:cViewPr>
      <p:scale>
        <a:sx n="100" d="100"/>
        <a:sy n="100" d="100"/>
      </p:scale>
      <p:origin x="0" y="51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50A693-BCF1-43A1-9425-EE0298A9D558}" type="datetimeFigureOut">
              <a:rPr lang="en-US" smtClean="0"/>
              <a:pPr/>
              <a:t>1/21/2013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3D31F0-C663-43CC-9C48-F6395A22FD46}" type="slidenum">
              <a:rPr lang="en-US" smtClean="0"/>
              <a:pPr/>
              <a:t>‹#›</a:t>
            </a:fld>
            <a:endParaRPr lang="en-US"/>
          </a:p>
        </p:txBody>
      </p:sp>
    </p:spTree>
    <p:extLst>
      <p:ext uri="{BB962C8B-B14F-4D97-AF65-F5344CB8AC3E}">
        <p14:creationId xmlns:p14="http://schemas.microsoft.com/office/powerpoint/2010/main" val="713999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ANYBODY CAN PARTICIPATE!</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1</a:t>
            </a:fld>
            <a:endParaRPr lang="en-US"/>
          </a:p>
        </p:txBody>
      </p:sp>
    </p:spTree>
    <p:extLst>
      <p:ext uri="{BB962C8B-B14F-4D97-AF65-F5344CB8AC3E}">
        <p14:creationId xmlns:p14="http://schemas.microsoft.com/office/powerpoint/2010/main" val="4269417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2000" dirty="0" smtClean="0">
                <a:latin typeface="Comic Sans MS" pitchFamily="66" charset="0"/>
              </a:rPr>
              <a:t>Keep</a:t>
            </a:r>
            <a:r>
              <a:rPr lang="en-US" sz="2000" baseline="0" dirty="0" smtClean="0">
                <a:latin typeface="Comic Sans MS" pitchFamily="66" charset="0"/>
              </a:rPr>
              <a:t> listening &amp; watching to learn how you will be a very important part of this event!  This event raises awareness about </a:t>
            </a:r>
            <a:r>
              <a:rPr lang="en-US" sz="2000" i="1" baseline="0" dirty="0" smtClean="0">
                <a:latin typeface="Comic Sans MS" pitchFamily="66" charset="0"/>
              </a:rPr>
              <a:t>E. coli </a:t>
            </a:r>
            <a:r>
              <a:rPr lang="en-US" sz="2000" i="0" baseline="0" dirty="0" smtClean="0">
                <a:latin typeface="Comic Sans MS" pitchFamily="66" charset="0"/>
              </a:rPr>
              <a:t>bacteria in Sinking Creek.</a:t>
            </a:r>
            <a:endParaRPr lang="en-US" sz="2000" dirty="0">
              <a:latin typeface="Comic Sans MS" pitchFamily="66" charset="0"/>
            </a:endParaRPr>
          </a:p>
        </p:txBody>
      </p:sp>
      <p:sp>
        <p:nvSpPr>
          <p:cNvPr id="4" name="Slide Number Placeholder 3"/>
          <p:cNvSpPr>
            <a:spLocks noGrp="1"/>
          </p:cNvSpPr>
          <p:nvPr>
            <p:ph type="sldNum" sz="quarter" idx="10"/>
          </p:nvPr>
        </p:nvSpPr>
        <p:spPr/>
        <p:txBody>
          <a:bodyPr/>
          <a:lstStyle/>
          <a:p>
            <a:fld id="{8A3D31F0-C663-43CC-9C48-F6395A22FD46}" type="slidenum">
              <a:rPr lang="en-US" smtClean="0"/>
              <a:pPr/>
              <a:t>2</a:t>
            </a:fld>
            <a:endParaRPr lang="en-US"/>
          </a:p>
        </p:txBody>
      </p:sp>
    </p:spTree>
    <p:extLst>
      <p:ext uri="{BB962C8B-B14F-4D97-AF65-F5344CB8AC3E}">
        <p14:creationId xmlns:p14="http://schemas.microsoft.com/office/powerpoint/2010/main" val="895088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is a six-year old boy who loved kindergarten at Cherokee Elementary School.  He loved playing soccer.  He loved picking flowers and catching bugs for his mom.</a:t>
            </a:r>
            <a:r>
              <a:rPr lang="en-US" baseline="0" dirty="0" smtClean="0"/>
              <a:t>  He loved riding his bike.  He loved his friends and family.  He is my son.  He died from a bad </a:t>
            </a:r>
            <a:r>
              <a:rPr lang="en-US" i="1" baseline="0" dirty="0" smtClean="0"/>
              <a:t>E. coli </a:t>
            </a:r>
            <a:r>
              <a:rPr lang="en-US" i="0" baseline="0" dirty="0" smtClean="0"/>
              <a:t>bacteria.</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3</a:t>
            </a:fld>
            <a:endParaRPr lang="en-US"/>
          </a:p>
        </p:txBody>
      </p:sp>
    </p:spTree>
    <p:extLst>
      <p:ext uri="{BB962C8B-B14F-4D97-AF65-F5344CB8AC3E}">
        <p14:creationId xmlns:p14="http://schemas.microsoft.com/office/powerpoint/2010/main" val="3763494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learn some facts before we get to the big event.  </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5</a:t>
            </a:fld>
            <a:endParaRPr lang="en-US"/>
          </a:p>
        </p:txBody>
      </p:sp>
    </p:spTree>
    <p:extLst>
      <p:ext uri="{BB962C8B-B14F-4D97-AF65-F5344CB8AC3E}">
        <p14:creationId xmlns:p14="http://schemas.microsoft.com/office/powerpoint/2010/main" val="580153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latin typeface="Comic Sans MS" pitchFamily="66" charset="0"/>
              </a:rPr>
              <a:t>Notice</a:t>
            </a:r>
            <a:r>
              <a:rPr lang="en-US" baseline="0" dirty="0" smtClean="0">
                <a:latin typeface="Comic Sans MS" pitchFamily="66" charset="0"/>
              </a:rPr>
              <a:t> the mountain streams flowing into rivers that are flowing into a lake.</a:t>
            </a:r>
          </a:p>
          <a:p>
            <a:endParaRPr lang="en-US" dirty="0">
              <a:latin typeface="Comic Sans MS" pitchFamily="66" charset="0"/>
            </a:endParaRPr>
          </a:p>
        </p:txBody>
      </p:sp>
      <p:sp>
        <p:nvSpPr>
          <p:cNvPr id="4" name="Slide Number Placeholder 3"/>
          <p:cNvSpPr>
            <a:spLocks noGrp="1"/>
          </p:cNvSpPr>
          <p:nvPr>
            <p:ph type="sldNum" sz="quarter" idx="10"/>
          </p:nvPr>
        </p:nvSpPr>
        <p:spPr/>
        <p:txBody>
          <a:bodyPr/>
          <a:lstStyle/>
          <a:p>
            <a:fld id="{8A3D31F0-C663-43CC-9C48-F6395A22FD46}" type="slidenum">
              <a:rPr lang="en-US" smtClean="0"/>
              <a:pPr/>
              <a:t>6</a:t>
            </a:fld>
            <a:endParaRPr lang="en-US"/>
          </a:p>
        </p:txBody>
      </p:sp>
    </p:spTree>
    <p:extLst>
      <p:ext uri="{BB962C8B-B14F-4D97-AF65-F5344CB8AC3E}">
        <p14:creationId xmlns:p14="http://schemas.microsoft.com/office/powerpoint/2010/main" val="442033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latin typeface="Comic Sans MS" pitchFamily="66" charset="0"/>
              </a:rPr>
              <a:t>Sinking</a:t>
            </a:r>
            <a:r>
              <a:rPr lang="en-US" baseline="0" dirty="0" smtClean="0">
                <a:latin typeface="Comic Sans MS" pitchFamily="66" charset="0"/>
              </a:rPr>
              <a:t> Creek flows for almost 10 miles from Buffalo Mountain into the Watauga River, which flows into Boone Lake.</a:t>
            </a:r>
            <a:endParaRPr lang="en-US" dirty="0">
              <a:latin typeface="Comic Sans MS" pitchFamily="66" charset="0"/>
            </a:endParaRPr>
          </a:p>
        </p:txBody>
      </p:sp>
      <p:sp>
        <p:nvSpPr>
          <p:cNvPr id="4" name="Slide Number Placeholder 3"/>
          <p:cNvSpPr>
            <a:spLocks noGrp="1"/>
          </p:cNvSpPr>
          <p:nvPr>
            <p:ph type="sldNum" sz="quarter" idx="10"/>
          </p:nvPr>
        </p:nvSpPr>
        <p:spPr/>
        <p:txBody>
          <a:bodyPr/>
          <a:lstStyle/>
          <a:p>
            <a:fld id="{8A3D31F0-C663-43CC-9C48-F6395A22FD46}" type="slidenum">
              <a:rPr lang="en-US" smtClean="0"/>
              <a:pPr/>
              <a:t>7</a:t>
            </a:fld>
            <a:endParaRPr lang="en-US"/>
          </a:p>
        </p:txBody>
      </p:sp>
    </p:spTree>
    <p:extLst>
      <p:ext uri="{BB962C8B-B14F-4D97-AF65-F5344CB8AC3E}">
        <p14:creationId xmlns:p14="http://schemas.microsoft.com/office/powerpoint/2010/main" val="3385695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latin typeface="Comic Sans MS" pitchFamily="66" charset="0"/>
              </a:rPr>
              <a:t>Many</a:t>
            </a:r>
            <a:r>
              <a:rPr lang="en-US" baseline="0" dirty="0" smtClean="0">
                <a:latin typeface="Comic Sans MS" pitchFamily="66" charset="0"/>
              </a:rPr>
              <a:t> kids could be wading in the stream catching crawdads, salamanders, and minnows.  There are some places along Sinking Creek where many wild raspberries grow along its banks.  Some people could water their vegetable garden from Sinking Creek.</a:t>
            </a:r>
            <a:endParaRPr lang="en-US" dirty="0">
              <a:latin typeface="Comic Sans MS" pitchFamily="66" charset="0"/>
            </a:endParaRPr>
          </a:p>
        </p:txBody>
      </p:sp>
      <p:sp>
        <p:nvSpPr>
          <p:cNvPr id="4" name="Slide Number Placeholder 3"/>
          <p:cNvSpPr>
            <a:spLocks noGrp="1"/>
          </p:cNvSpPr>
          <p:nvPr>
            <p:ph type="sldNum" sz="quarter" idx="10"/>
          </p:nvPr>
        </p:nvSpPr>
        <p:spPr/>
        <p:txBody>
          <a:bodyPr/>
          <a:lstStyle/>
          <a:p>
            <a:fld id="{8A3D31F0-C663-43CC-9C48-F6395A22FD46}" type="slidenum">
              <a:rPr lang="en-US" smtClean="0"/>
              <a:pPr/>
              <a:t>8</a:t>
            </a:fld>
            <a:endParaRPr lang="en-US"/>
          </a:p>
        </p:txBody>
      </p:sp>
    </p:spTree>
    <p:extLst>
      <p:ext uri="{BB962C8B-B14F-4D97-AF65-F5344CB8AC3E}">
        <p14:creationId xmlns:p14="http://schemas.microsoft.com/office/powerpoint/2010/main" val="4080687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i="1" dirty="0" smtClean="0">
                <a:latin typeface="Comic Sans MS" pitchFamily="66" charset="0"/>
              </a:rPr>
              <a:t>E.</a:t>
            </a:r>
            <a:r>
              <a:rPr lang="en-US" i="1" baseline="0" dirty="0" smtClean="0">
                <a:latin typeface="Comic Sans MS" pitchFamily="66" charset="0"/>
              </a:rPr>
              <a:t> coli </a:t>
            </a:r>
            <a:r>
              <a:rPr lang="en-US" i="0" baseline="0" dirty="0" smtClean="0">
                <a:latin typeface="Comic Sans MS" pitchFamily="66" charset="0"/>
              </a:rPr>
              <a:t>bacteria can make us sick, and even kill some people.</a:t>
            </a:r>
            <a:endParaRPr lang="en-US" i="1" dirty="0">
              <a:latin typeface="Comic Sans MS" pitchFamily="66" charset="0"/>
            </a:endParaRPr>
          </a:p>
        </p:txBody>
      </p:sp>
      <p:sp>
        <p:nvSpPr>
          <p:cNvPr id="4" name="Slide Number Placeholder 3"/>
          <p:cNvSpPr>
            <a:spLocks noGrp="1"/>
          </p:cNvSpPr>
          <p:nvPr>
            <p:ph type="sldNum" sz="quarter" idx="10"/>
          </p:nvPr>
        </p:nvSpPr>
        <p:spPr/>
        <p:txBody>
          <a:bodyPr/>
          <a:lstStyle/>
          <a:p>
            <a:fld id="{8A3D31F0-C663-43CC-9C48-F6395A22FD46}" type="slidenum">
              <a:rPr lang="en-US" smtClean="0"/>
              <a:pPr/>
              <a:t>9</a:t>
            </a:fld>
            <a:endParaRPr lang="en-US"/>
          </a:p>
        </p:txBody>
      </p:sp>
    </p:spTree>
    <p:extLst>
      <p:ext uri="{BB962C8B-B14F-4D97-AF65-F5344CB8AC3E}">
        <p14:creationId xmlns:p14="http://schemas.microsoft.com/office/powerpoint/2010/main" val="425703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Tennessee Department of Environment &amp; Conservation has posted signs along Sinking Creek within a mile downstream from Mountain View Elementary School in Johnson City.</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10</a:t>
            </a:fld>
            <a:endParaRPr lang="en-US"/>
          </a:p>
        </p:txBody>
      </p:sp>
    </p:spTree>
    <p:extLst>
      <p:ext uri="{BB962C8B-B14F-4D97-AF65-F5344CB8AC3E}">
        <p14:creationId xmlns:p14="http://schemas.microsoft.com/office/powerpoint/2010/main" val="1329985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latin typeface="Comic Sans MS" pitchFamily="66" charset="0"/>
              </a:rPr>
              <a:t>An illness called </a:t>
            </a:r>
            <a:r>
              <a:rPr lang="en-US" i="1" dirty="0" smtClean="0">
                <a:latin typeface="Comic Sans MS" pitchFamily="66" charset="0"/>
              </a:rPr>
              <a:t>Hemolytic</a:t>
            </a:r>
            <a:r>
              <a:rPr lang="en-US" i="1" baseline="0" dirty="0" smtClean="0">
                <a:latin typeface="Comic Sans MS" pitchFamily="66" charset="0"/>
              </a:rPr>
              <a:t> Uremic Syndrome </a:t>
            </a:r>
            <a:r>
              <a:rPr lang="en-US" i="0" baseline="0" dirty="0" smtClean="0">
                <a:latin typeface="Comic Sans MS" pitchFamily="66" charset="0"/>
              </a:rPr>
              <a:t>(HUS) that causes the human body organs to stop functioning is caused by certain dangerous </a:t>
            </a:r>
            <a:r>
              <a:rPr lang="en-US" i="1" baseline="0" dirty="0" smtClean="0">
                <a:latin typeface="Comic Sans MS" pitchFamily="66" charset="0"/>
              </a:rPr>
              <a:t>E. coli </a:t>
            </a:r>
            <a:r>
              <a:rPr lang="en-US" i="0" baseline="0" dirty="0" smtClean="0">
                <a:latin typeface="Comic Sans MS" pitchFamily="66" charset="0"/>
              </a:rPr>
              <a:t>bacteria.  This is not a rare illness since it is the leading cause of kidney failure in America’s children.</a:t>
            </a:r>
            <a:endParaRPr lang="en-US" dirty="0">
              <a:latin typeface="Comic Sans MS" pitchFamily="66" charset="0"/>
            </a:endParaRPr>
          </a:p>
        </p:txBody>
      </p:sp>
      <p:sp>
        <p:nvSpPr>
          <p:cNvPr id="4" name="Slide Number Placeholder 3"/>
          <p:cNvSpPr>
            <a:spLocks noGrp="1"/>
          </p:cNvSpPr>
          <p:nvPr>
            <p:ph type="sldNum" sz="quarter" idx="10"/>
          </p:nvPr>
        </p:nvSpPr>
        <p:spPr/>
        <p:txBody>
          <a:bodyPr/>
          <a:lstStyle/>
          <a:p>
            <a:fld id="{8A3D31F0-C663-43CC-9C48-F6395A22FD46}" type="slidenum">
              <a:rPr lang="en-US" smtClean="0"/>
              <a:pPr/>
              <a:t>11</a:t>
            </a:fld>
            <a:endParaRPr lang="en-US"/>
          </a:p>
        </p:txBody>
      </p:sp>
    </p:spTree>
    <p:extLst>
      <p:ext uri="{BB962C8B-B14F-4D97-AF65-F5344CB8AC3E}">
        <p14:creationId xmlns:p14="http://schemas.microsoft.com/office/powerpoint/2010/main" val="1028019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How</a:t>
            </a:r>
            <a:r>
              <a:rPr lang="en-US" baseline="0" dirty="0" smtClean="0"/>
              <a:t> does bad </a:t>
            </a:r>
            <a:r>
              <a:rPr lang="en-US" i="1" baseline="0" dirty="0" smtClean="0"/>
              <a:t>E. coli </a:t>
            </a:r>
            <a:r>
              <a:rPr lang="en-US" i="0" baseline="0" dirty="0" smtClean="0"/>
              <a:t>get into humans?</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13</a:t>
            </a:fld>
            <a:endParaRPr lang="en-US"/>
          </a:p>
        </p:txBody>
      </p:sp>
    </p:spTree>
    <p:extLst>
      <p:ext uri="{BB962C8B-B14F-4D97-AF65-F5344CB8AC3E}">
        <p14:creationId xmlns:p14="http://schemas.microsoft.com/office/powerpoint/2010/main" val="2378615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a:t>
            </a:r>
            <a:r>
              <a:rPr lang="en-US" baseline="0" dirty="0" smtClean="0"/>
              <a:t> it a good idea to water your tomato plants from this creek with cows pooping in it?</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14</a:t>
            </a:fld>
            <a:endParaRPr lang="en-US"/>
          </a:p>
        </p:txBody>
      </p:sp>
    </p:spTree>
    <p:extLst>
      <p:ext uri="{BB962C8B-B14F-4D97-AF65-F5344CB8AC3E}">
        <p14:creationId xmlns:p14="http://schemas.microsoft.com/office/powerpoint/2010/main" val="1810133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Should we wash our</a:t>
            </a:r>
            <a:r>
              <a:rPr lang="en-US" baseline="0" dirty="0" smtClean="0"/>
              <a:t>selves with soap &amp; water after wading in this stream catching minnows, crawdads, and salamanders?</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15</a:t>
            </a:fld>
            <a:endParaRPr lang="en-US"/>
          </a:p>
        </p:txBody>
      </p:sp>
    </p:spTree>
    <p:extLst>
      <p:ext uri="{BB962C8B-B14F-4D97-AF65-F5344CB8AC3E}">
        <p14:creationId xmlns:p14="http://schemas.microsoft.com/office/powerpoint/2010/main" val="3367596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septic system does not</a:t>
            </a:r>
            <a:r>
              <a:rPr lang="en-US" baseline="0" dirty="0" smtClean="0"/>
              <a:t> have a leaky or overfilled tank </a:t>
            </a:r>
            <a:r>
              <a:rPr lang="en-US" dirty="0" smtClean="0"/>
              <a:t>near a stream; unlike many that</a:t>
            </a:r>
            <a:r>
              <a:rPr lang="en-US" baseline="0" dirty="0" smtClean="0"/>
              <a:t> were found along Sinking Creek in Johnson City</a:t>
            </a:r>
            <a:r>
              <a:rPr lang="en-US" dirty="0" smtClean="0"/>
              <a:t>.</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16</a:t>
            </a:fld>
            <a:endParaRPr lang="en-US"/>
          </a:p>
        </p:txBody>
      </p:sp>
    </p:spTree>
    <p:extLst>
      <p:ext uri="{BB962C8B-B14F-4D97-AF65-F5344CB8AC3E}">
        <p14:creationId xmlns:p14="http://schemas.microsoft.com/office/powerpoint/2010/main" val="2940977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would happen if this septic tank was near a stream and it was old and cracked?</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17</a:t>
            </a:fld>
            <a:endParaRPr lang="en-US"/>
          </a:p>
        </p:txBody>
      </p:sp>
    </p:spTree>
    <p:extLst>
      <p:ext uri="{BB962C8B-B14F-4D97-AF65-F5344CB8AC3E}">
        <p14:creationId xmlns:p14="http://schemas.microsoft.com/office/powerpoint/2010/main" val="3187996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Having a leaky septic system near the creek is no different than this picture.</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18</a:t>
            </a:fld>
            <a:endParaRPr lang="en-US"/>
          </a:p>
        </p:txBody>
      </p:sp>
    </p:spTree>
    <p:extLst>
      <p:ext uri="{BB962C8B-B14F-4D97-AF65-F5344CB8AC3E}">
        <p14:creationId xmlns:p14="http://schemas.microsoft.com/office/powerpoint/2010/main" val="26085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19</a:t>
            </a:fld>
            <a:endParaRPr lang="en-US"/>
          </a:p>
        </p:txBody>
      </p:sp>
    </p:spTree>
    <p:extLst>
      <p:ext uri="{BB962C8B-B14F-4D97-AF65-F5344CB8AC3E}">
        <p14:creationId xmlns:p14="http://schemas.microsoft.com/office/powerpoint/2010/main" val="2332981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Always wash your hands with soap &amp; water after petting</a:t>
            </a:r>
            <a:r>
              <a:rPr lang="en-US" baseline="0" dirty="0" smtClean="0"/>
              <a:t> or handling animals.  Hand sanitizers at petting zoos are not enough.</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20</a:t>
            </a:fld>
            <a:endParaRPr lang="en-US"/>
          </a:p>
        </p:txBody>
      </p:sp>
    </p:spTree>
    <p:extLst>
      <p:ext uri="{BB962C8B-B14F-4D97-AF65-F5344CB8AC3E}">
        <p14:creationId xmlns:p14="http://schemas.microsoft.com/office/powerpoint/2010/main" val="3682951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good discussion to have at your farmer’s market.</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21</a:t>
            </a:fld>
            <a:endParaRPr lang="en-US"/>
          </a:p>
        </p:txBody>
      </p:sp>
    </p:spTree>
    <p:extLst>
      <p:ext uri="{BB962C8B-B14F-4D97-AF65-F5344CB8AC3E}">
        <p14:creationId xmlns:p14="http://schemas.microsoft.com/office/powerpoint/2010/main" val="3626990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was once on the outside, could be on the inside!</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22</a:t>
            </a:fld>
            <a:endParaRPr lang="en-US"/>
          </a:p>
        </p:txBody>
      </p:sp>
    </p:spTree>
    <p:extLst>
      <p:ext uri="{BB962C8B-B14F-4D97-AF65-F5344CB8AC3E}">
        <p14:creationId xmlns:p14="http://schemas.microsoft.com/office/powerpoint/2010/main" val="2823682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Prevent contamination by washing</a:t>
            </a:r>
            <a:r>
              <a:rPr lang="en-US" baseline="0" dirty="0" smtClean="0"/>
              <a:t> hands, kitchen tools, fruits &amp; vegetables.</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23</a:t>
            </a:fld>
            <a:endParaRPr lang="en-US"/>
          </a:p>
        </p:txBody>
      </p:sp>
    </p:spTree>
    <p:extLst>
      <p:ext uri="{BB962C8B-B14F-4D97-AF65-F5344CB8AC3E}">
        <p14:creationId xmlns:p14="http://schemas.microsoft.com/office/powerpoint/2010/main" val="3592605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Prevent contamination by</a:t>
            </a:r>
            <a:r>
              <a:rPr lang="en-US" baseline="0" dirty="0" smtClean="0"/>
              <a:t> always separating meats from rest of food.</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24</a:t>
            </a:fld>
            <a:endParaRPr lang="en-US"/>
          </a:p>
        </p:txBody>
      </p:sp>
    </p:spTree>
    <p:extLst>
      <p:ext uri="{BB962C8B-B14F-4D97-AF65-F5344CB8AC3E}">
        <p14:creationId xmlns:p14="http://schemas.microsoft.com/office/powerpoint/2010/main" val="27811923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Prevent contamination</a:t>
            </a:r>
            <a:r>
              <a:rPr lang="en-US" baseline="0" dirty="0" smtClean="0"/>
              <a:t> by cooking meats to proper temperature.</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25</a:t>
            </a:fld>
            <a:endParaRPr lang="en-US"/>
          </a:p>
        </p:txBody>
      </p:sp>
    </p:spTree>
    <p:extLst>
      <p:ext uri="{BB962C8B-B14F-4D97-AF65-F5344CB8AC3E}">
        <p14:creationId xmlns:p14="http://schemas.microsoft.com/office/powerpoint/2010/main" val="808444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Prevent bacteria</a:t>
            </a:r>
            <a:r>
              <a:rPr lang="en-US" baseline="0" dirty="0" smtClean="0"/>
              <a:t> growth by chilling leftovers and thawing frozen meat in refrigerator.</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26</a:t>
            </a:fld>
            <a:endParaRPr lang="en-US"/>
          </a:p>
        </p:txBody>
      </p:sp>
    </p:spTree>
    <p:extLst>
      <p:ext uri="{BB962C8B-B14F-4D97-AF65-F5344CB8AC3E}">
        <p14:creationId xmlns:p14="http://schemas.microsoft.com/office/powerpoint/2010/main" val="11459791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t>
            </a:r>
            <a:r>
              <a:rPr lang="en-US" baseline="0" dirty="0" smtClean="0"/>
              <a:t> organization called the Boone Watershed Partnership has taken the lead with the City of Johnson City and East Tennessee State University to restore Sinking Creek to the way it was before leaky septic systems and cattle pooping in it.  Refer back four slides to show septic systems.</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27</a:t>
            </a:fld>
            <a:endParaRPr lang="en-US"/>
          </a:p>
        </p:txBody>
      </p:sp>
    </p:spTree>
    <p:extLst>
      <p:ext uri="{BB962C8B-B14F-4D97-AF65-F5344CB8AC3E}">
        <p14:creationId xmlns:p14="http://schemas.microsoft.com/office/powerpoint/2010/main" val="168283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images</a:t>
            </a:r>
            <a:r>
              <a:rPr lang="en-US" baseline="0" dirty="0" smtClean="0"/>
              <a:t> for potential artwork ideas.</a:t>
            </a:r>
            <a:endParaRPr lang="en-US" dirty="0"/>
          </a:p>
        </p:txBody>
      </p:sp>
      <p:sp>
        <p:nvSpPr>
          <p:cNvPr id="4" name="Slide Number Placeholder 3"/>
          <p:cNvSpPr>
            <a:spLocks noGrp="1"/>
          </p:cNvSpPr>
          <p:nvPr>
            <p:ph type="sldNum" sz="quarter" idx="10"/>
          </p:nvPr>
        </p:nvSpPr>
        <p:spPr/>
        <p:txBody>
          <a:bodyPr/>
          <a:lstStyle/>
          <a:p>
            <a:fld id="{8A3D31F0-C663-43CC-9C48-F6395A22FD46}" type="slidenum">
              <a:rPr lang="en-US" smtClean="0"/>
              <a:pPr/>
              <a:t>28</a:t>
            </a:fld>
            <a:endParaRPr lang="en-US"/>
          </a:p>
        </p:txBody>
      </p:sp>
    </p:spTree>
    <p:extLst>
      <p:ext uri="{BB962C8B-B14F-4D97-AF65-F5344CB8AC3E}">
        <p14:creationId xmlns:p14="http://schemas.microsoft.com/office/powerpoint/2010/main" val="806752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7DB96CB-B039-4703-8858-D6260F757E4B}" type="datetimeFigureOut">
              <a:rPr lang="en-US" smtClean="0"/>
              <a:pPr/>
              <a:t>1/21/2013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01B4E1F1-E989-4658-A1F4-A407512FC75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7DB96CB-B039-4703-8858-D6260F757E4B}"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B4E1F1-E989-4658-A1F4-A407512FC75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5"/>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7DB96CB-B039-4703-8858-D6260F757E4B}"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B4E1F1-E989-4658-A1F4-A407512FC75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7DB96CB-B039-4703-8858-D6260F757E4B}"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B4E1F1-E989-4658-A1F4-A407512FC75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2"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7" y="1859759"/>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2" y="2514601"/>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7" y="2514601"/>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7DB96CB-B039-4703-8858-D6260F757E4B}" type="datetimeFigureOut">
              <a:rPr lang="en-US" smtClean="0"/>
              <a:pPr/>
              <a:t>1/21/2013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B4E1F1-E989-4658-A1F4-A407512FC75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7DB96CB-B039-4703-8858-D6260F757E4B}" type="datetimeFigureOut">
              <a:rPr lang="en-US" smtClean="0"/>
              <a:pPr/>
              <a:t>1/21/2013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B4E1F1-E989-4658-A1F4-A407512FC75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B96CB-B039-4703-8858-D6260F757E4B}" type="datetimeFigureOut">
              <a:rPr lang="en-US" smtClean="0"/>
              <a:pPr/>
              <a:t>1/21/2013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B4E1F1-E989-4658-A1F4-A407512FC75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1" y="1676400"/>
            <a:ext cx="5111751"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7DB96CB-B039-4703-8858-D6260F757E4B}"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B4E1F1-E989-4658-A1F4-A407512FC75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5"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8"/>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7DB96CB-B039-4703-8858-D6260F757E4B}"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2"/>
            <a:ext cx="609600" cy="365125"/>
          </a:xfrm>
        </p:spPr>
        <p:txBody>
          <a:bodyPr/>
          <a:lstStyle/>
          <a:p>
            <a:fld id="{01B4E1F1-E989-4658-A1F4-A407512FC757}"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6" y="5816601"/>
            <a:ext cx="9163051"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2" y="6219827"/>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7DB96CB-B039-4703-8858-D6260F757E4B}"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B4E1F1-E989-4658-A1F4-A407512FC75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3"/>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3"/>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7DB96CB-B039-4703-8858-D6260F757E4B}"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B4E1F1-E989-4658-A1F4-A407512FC75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6" y="-7144"/>
            <a:ext cx="9163051"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2"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2"/>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7DB96CB-B039-4703-8858-D6260F757E4B}" type="datetimeFigureOut">
              <a:rPr lang="en-US" smtClean="0"/>
              <a:pPr/>
              <a:t>1/21/2013</a:t>
            </a:fld>
            <a:endParaRPr lang="en-US"/>
          </a:p>
        </p:txBody>
      </p:sp>
      <p:sp>
        <p:nvSpPr>
          <p:cNvPr id="22" name="Footer Placeholder 21"/>
          <p:cNvSpPr>
            <a:spLocks noGrp="1"/>
          </p:cNvSpPr>
          <p:nvPr>
            <p:ph type="ftr" sz="quarter" idx="3"/>
          </p:nvPr>
        </p:nvSpPr>
        <p:spPr>
          <a:xfrm>
            <a:off x="2667000" y="6356352"/>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2"/>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1B4E1F1-E989-4658-A1F4-A407512FC757}"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hyperlink" Target="http://www.fightbac.org/content/view/170/94/"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fightbac.org/content/view/171/95/"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befoodsafe.org/temperature"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fightbac.org/content/view/172/96/"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fightbac.org/content/view/169/97/"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jacobfrancisco.co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www.omafra.gov.on.ca/" TargetMode="External"/><Relationship Id="rId3" Type="http://schemas.openxmlformats.org/officeDocument/2006/relationships/hyperlink" Target="http://www.facebook.com/jacobfrancisco.awareness" TargetMode="External"/><Relationship Id="rId7" Type="http://schemas.openxmlformats.org/officeDocument/2006/relationships/hyperlink" Target="http://www.home-water-filters-purifiers.com/" TargetMode="External"/><Relationship Id="rId2" Type="http://schemas.openxmlformats.org/officeDocument/2006/relationships/hyperlink" Target="http://www.boonewatershed.com/" TargetMode="External"/><Relationship Id="rId1" Type="http://schemas.openxmlformats.org/officeDocument/2006/relationships/slideLayout" Target="../slideLayouts/slideLayout2.xml"/><Relationship Id="rId6" Type="http://schemas.openxmlformats.org/officeDocument/2006/relationships/hyperlink" Target="http://www.spcure.org/" TargetMode="External"/><Relationship Id="rId5" Type="http://schemas.openxmlformats.org/officeDocument/2006/relationships/hyperlink" Target="http://www.fightbac.org/" TargetMode="External"/><Relationship Id="rId10" Type="http://schemas.openxmlformats.org/officeDocument/2006/relationships/hyperlink" Target="http://www.pottyon.com/" TargetMode="External"/><Relationship Id="rId4" Type="http://schemas.openxmlformats.org/officeDocument/2006/relationships/hyperlink" Target="http://www.jacobfrancisco.com/" TargetMode="External"/><Relationship Id="rId9" Type="http://schemas.openxmlformats.org/officeDocument/2006/relationships/hyperlink" Target="http://www.nocafo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Comic Sans MS" pitchFamily="66" charset="0"/>
              </a:rPr>
              <a:t>Jacob Francisco Memorial Century &amp; Awareness Walk</a:t>
            </a:r>
            <a:endParaRPr lang="en-US" dirty="0">
              <a:latin typeface="Comic Sans MS" pitchFamily="66" charset="0"/>
            </a:endParaRPr>
          </a:p>
        </p:txBody>
      </p:sp>
      <p:sp>
        <p:nvSpPr>
          <p:cNvPr id="3" name="Subtitle 2"/>
          <p:cNvSpPr>
            <a:spLocks noGrp="1"/>
          </p:cNvSpPr>
          <p:nvPr>
            <p:ph sz="half" idx="1"/>
          </p:nvPr>
        </p:nvSpPr>
        <p:spPr/>
        <p:txBody>
          <a:bodyPr>
            <a:normAutofit/>
          </a:bodyPr>
          <a:lstStyle/>
          <a:p>
            <a:pPr algn="l"/>
            <a:endParaRPr lang="en-US" dirty="0" smtClean="0">
              <a:latin typeface="Comic Sans MS" pitchFamily="66" charset="0"/>
            </a:endParaRPr>
          </a:p>
          <a:p>
            <a:pPr algn="l"/>
            <a:endParaRPr lang="en-US" dirty="0">
              <a:latin typeface="Comic Sans MS" pitchFamily="66" charset="0"/>
            </a:endParaRPr>
          </a:p>
          <a:p>
            <a:pPr algn="l"/>
            <a:r>
              <a:rPr lang="en-US" dirty="0" smtClean="0">
                <a:latin typeface="Comic Sans MS" pitchFamily="66" charset="0"/>
              </a:rPr>
              <a:t>To benefit the Boone Watershed and to build an Environmental Education Park at Sinking Creek</a:t>
            </a:r>
          </a:p>
          <a:p>
            <a:pPr algn="l"/>
            <a:endParaRPr lang="en-US" dirty="0">
              <a:latin typeface="Comic Sans MS" pitchFamily="66" charset="0"/>
            </a:endParaRPr>
          </a:p>
        </p:txBody>
      </p:sp>
      <p:sp>
        <p:nvSpPr>
          <p:cNvPr id="4" name="Content Placeholder 3"/>
          <p:cNvSpPr>
            <a:spLocks noGrp="1"/>
          </p:cNvSpPr>
          <p:nvPr>
            <p:ph sz="half" idx="2"/>
          </p:nvPr>
        </p:nvSpPr>
        <p:spPr/>
        <p:txBody>
          <a:bodyPr>
            <a:normAutofit/>
          </a:bodyPr>
          <a:lstStyle/>
          <a:p>
            <a:r>
              <a:rPr lang="en-US" dirty="0" smtClean="0">
                <a:latin typeface="+mj-lt"/>
              </a:rPr>
              <a:t>A leisurely 2-mile walk along the State of Franklin pathway.</a:t>
            </a:r>
          </a:p>
          <a:p>
            <a:r>
              <a:rPr lang="en-US" dirty="0" smtClean="0">
                <a:latin typeface="+mj-lt"/>
              </a:rPr>
              <a:t>Featuring an open-air art gallery created by Johnson City kids.</a:t>
            </a:r>
          </a:p>
          <a:p>
            <a:r>
              <a:rPr lang="en-US" dirty="0" smtClean="0">
                <a:latin typeface="+mj-lt"/>
              </a:rPr>
              <a:t>Also 25 mile and 100K non-competitive bicycle ride</a:t>
            </a:r>
            <a:endParaRPr lang="en-US" dirty="0">
              <a:latin typeface="+mj-lt"/>
            </a:endParaRPr>
          </a:p>
        </p:txBody>
      </p:sp>
    </p:spTree>
    <p:extLst>
      <p:ext uri="{BB962C8B-B14F-4D97-AF65-F5344CB8AC3E}">
        <p14:creationId xmlns:p14="http://schemas.microsoft.com/office/powerpoint/2010/main" val="1325502528"/>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676400"/>
          </a:xfrm>
        </p:spPr>
        <p:txBody>
          <a:bodyPr>
            <a:normAutofit fontScale="90000"/>
          </a:bodyPr>
          <a:lstStyle/>
          <a:p>
            <a:pPr algn="ctr"/>
            <a:r>
              <a:rPr lang="en-US" dirty="0" smtClean="0">
                <a:latin typeface="Comic Sans MS" pitchFamily="66" charset="0"/>
              </a:rPr>
              <a:t>A SPECTACULAR BIG EVENT IN JOHNSON CITY</a:t>
            </a:r>
            <a:endParaRPr lang="en-US" dirty="0">
              <a:latin typeface="Comic Sans MS" pitchFamily="66" charset="0"/>
            </a:endParaRPr>
          </a:p>
        </p:txBody>
      </p:sp>
      <p:pic>
        <p:nvPicPr>
          <p:cNvPr id="11" name="Content Placeholder 10"/>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667001" y="1935163"/>
            <a:ext cx="3733800" cy="4922837"/>
          </a:xfrm>
        </p:spPr>
      </p:pic>
    </p:spTree>
    <p:extLst>
      <p:ext uri="{BB962C8B-B14F-4D97-AF65-F5344CB8AC3E}">
        <p14:creationId xmlns:p14="http://schemas.microsoft.com/office/powerpoint/2010/main" val="170780028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mtClean="0">
                <a:latin typeface="Comic Sans MS" pitchFamily="66" charset="0"/>
              </a:rPr>
              <a:t>Who Is Jacob Francisco?</a:t>
            </a:r>
            <a:endParaRPr lang="en-US" dirty="0">
              <a:latin typeface="Comic Sans MS" pitchFamily="66" charset="0"/>
            </a:endParaRPr>
          </a:p>
        </p:txBody>
      </p:sp>
      <p:pic>
        <p:nvPicPr>
          <p:cNvPr id="6" name="Content Placeholder 5"/>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914400" y="2209800"/>
            <a:ext cx="4038600" cy="3962400"/>
          </a:xfrm>
        </p:spPr>
      </p:pic>
      <p:pic>
        <p:nvPicPr>
          <p:cNvPr id="8" name="Content Placeholder 7"/>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638800" y="2209800"/>
            <a:ext cx="2743200" cy="4038600"/>
          </a:xfrm>
        </p:spPr>
      </p:pic>
    </p:spTree>
    <p:extLst>
      <p:ext uri="{BB962C8B-B14F-4D97-AF65-F5344CB8AC3E}">
        <p14:creationId xmlns:p14="http://schemas.microsoft.com/office/powerpoint/2010/main" val="1876428860"/>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i="1" dirty="0" smtClean="0"/>
              <a:t>NOW SAVING LIVES</a:t>
            </a:r>
            <a:endParaRPr lang="en-US" i="1" dirty="0"/>
          </a:p>
        </p:txBody>
      </p:sp>
      <p:sp>
        <p:nvSpPr>
          <p:cNvPr id="6" name="Content Placeholder 5"/>
          <p:cNvSpPr>
            <a:spLocks noGrp="1"/>
          </p:cNvSpPr>
          <p:nvPr>
            <p:ph idx="1"/>
          </p:nvPr>
        </p:nvSpPr>
        <p:spPr/>
        <p:txBody>
          <a:bodyPr>
            <a:normAutofit lnSpcReduction="10000"/>
          </a:bodyPr>
          <a:lstStyle/>
          <a:p>
            <a:r>
              <a:rPr lang="en-US" dirty="0" smtClean="0">
                <a:latin typeface="Comic Sans MS" pitchFamily="66" charset="0"/>
              </a:rPr>
              <a:t>A few months before he got sick, Jacob curiously announced to his parents that he would be famous one day.</a:t>
            </a:r>
            <a:endParaRPr lang="en-US" dirty="0">
              <a:latin typeface="Comic Sans MS" pitchFamily="66" charset="0"/>
            </a:endParaRPr>
          </a:p>
          <a:p>
            <a:r>
              <a:rPr lang="en-US" dirty="0" smtClean="0">
                <a:latin typeface="Comic Sans MS" pitchFamily="66" charset="0"/>
              </a:rPr>
              <a:t>When asked for what he would be famous, he responded, “I don’t know, but I’ll be on the covers of magazines.”</a:t>
            </a:r>
            <a:endParaRPr lang="en-US" dirty="0">
              <a:latin typeface="Comic Sans MS" pitchFamily="66" charset="0"/>
            </a:endParaRPr>
          </a:p>
          <a:p>
            <a:r>
              <a:rPr lang="en-US" dirty="0" smtClean="0">
                <a:latin typeface="Comic Sans MS" pitchFamily="66" charset="0"/>
              </a:rPr>
              <a:t>His family and friends have worked over 8 years trying to raise awareness in our region of the danger of certain </a:t>
            </a:r>
            <a:r>
              <a:rPr lang="en-US" i="1" dirty="0" smtClean="0">
                <a:latin typeface="Comic Sans MS" pitchFamily="66" charset="0"/>
              </a:rPr>
              <a:t>E. coli bacteria.</a:t>
            </a:r>
          </a:p>
          <a:p>
            <a:r>
              <a:rPr lang="en-US" dirty="0" smtClean="0">
                <a:latin typeface="Comic Sans MS" pitchFamily="66" charset="0"/>
              </a:rPr>
              <a:t>As more people know about it, lives will be saved, and Jacob will be famous for saving lives.</a:t>
            </a:r>
          </a:p>
          <a:p>
            <a:endParaRPr lang="en-US" dirty="0">
              <a:latin typeface="Comic Sans MS" pitchFamily="66" charset="0"/>
            </a:endParaRPr>
          </a:p>
        </p:txBody>
      </p:sp>
    </p:spTree>
    <p:extLst>
      <p:ext uri="{BB962C8B-B14F-4D97-AF65-F5344CB8AC3E}">
        <p14:creationId xmlns:p14="http://schemas.microsoft.com/office/powerpoint/2010/main" val="296158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mic Sans MS" pitchFamily="66" charset="0"/>
              </a:rPr>
              <a:t>What is Boone Watershed?</a:t>
            </a:r>
            <a:endParaRPr lang="en-US" dirty="0">
              <a:latin typeface="Comic Sans MS" pitchFamily="66" charset="0"/>
            </a:endParaRPr>
          </a:p>
        </p:txBody>
      </p:sp>
      <p:sp>
        <p:nvSpPr>
          <p:cNvPr id="3" name="Content Placeholder 2"/>
          <p:cNvSpPr>
            <a:spLocks noGrp="1"/>
          </p:cNvSpPr>
          <p:nvPr>
            <p:ph idx="1"/>
          </p:nvPr>
        </p:nvSpPr>
        <p:spPr/>
        <p:txBody>
          <a:bodyPr/>
          <a:lstStyle/>
          <a:p>
            <a:r>
              <a:rPr lang="en-US" dirty="0" smtClean="0">
                <a:latin typeface="Comic Sans MS" pitchFamily="66" charset="0"/>
              </a:rPr>
              <a:t>1</a:t>
            </a:r>
            <a:r>
              <a:rPr lang="en-US" baseline="30000" dirty="0" smtClean="0">
                <a:latin typeface="Comic Sans MS" pitchFamily="66" charset="0"/>
              </a:rPr>
              <a:t>st</a:t>
            </a:r>
            <a:r>
              <a:rPr lang="en-US" dirty="0" smtClean="0">
                <a:latin typeface="Comic Sans MS" pitchFamily="66" charset="0"/>
              </a:rPr>
              <a:t>: What is a watershed?</a:t>
            </a:r>
          </a:p>
          <a:p>
            <a:endParaRPr lang="en-US" dirty="0" smtClean="0">
              <a:latin typeface="Comic Sans MS" pitchFamily="66" charset="0"/>
            </a:endParaRPr>
          </a:p>
          <a:p>
            <a:r>
              <a:rPr lang="en-US" dirty="0" smtClean="0">
                <a:latin typeface="Comic Sans MS" pitchFamily="66" charset="0"/>
              </a:rPr>
              <a:t>A watershed is the area of land where all of the water that is under it or drains off of it goes into the same place.</a:t>
            </a:r>
          </a:p>
          <a:p>
            <a:endParaRPr lang="en-US" dirty="0">
              <a:latin typeface="Comic Sans MS" pitchFamily="66" charset="0"/>
            </a:endParaRPr>
          </a:p>
          <a:p>
            <a:r>
              <a:rPr lang="en-US" dirty="0" smtClean="0">
                <a:latin typeface="Comic Sans MS" pitchFamily="66" charset="0"/>
              </a:rPr>
              <a:t>This includes streams, creeks, rivers, surface water eventually emptying to the same place.</a:t>
            </a:r>
            <a:endParaRPr lang="en-US" dirty="0">
              <a:latin typeface="Comic Sans MS" pitchFamily="66" charset="0"/>
            </a:endParaRPr>
          </a:p>
        </p:txBody>
      </p:sp>
    </p:spTree>
    <p:extLst>
      <p:ext uri="{BB962C8B-B14F-4D97-AF65-F5344CB8AC3E}">
        <p14:creationId xmlns:p14="http://schemas.microsoft.com/office/powerpoint/2010/main" val="2264386134"/>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mic Sans MS" pitchFamily="66" charset="0"/>
              </a:rPr>
              <a:t>A Model of a Watershed</a:t>
            </a:r>
            <a:endParaRPr lang="en-US" dirty="0">
              <a:latin typeface="Comic Sans MS" pitchFamily="66" charset="0"/>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55432" y="1935165"/>
            <a:ext cx="5833139" cy="4389437"/>
          </a:xfrm>
        </p:spPr>
      </p:pic>
    </p:spTree>
    <p:extLst>
      <p:ext uri="{BB962C8B-B14F-4D97-AF65-F5344CB8AC3E}">
        <p14:creationId xmlns:p14="http://schemas.microsoft.com/office/powerpoint/2010/main" val="11121436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mic Sans MS" pitchFamily="66" charset="0"/>
              </a:rPr>
              <a:t>Boone Watershed Facts</a:t>
            </a:r>
            <a:endParaRPr lang="en-US" dirty="0">
              <a:latin typeface="Comic Sans MS" pitchFamily="66" charset="0"/>
            </a:endParaRPr>
          </a:p>
        </p:txBody>
      </p:sp>
      <p:sp>
        <p:nvSpPr>
          <p:cNvPr id="3" name="Content Placeholder 2"/>
          <p:cNvSpPr>
            <a:spLocks noGrp="1"/>
          </p:cNvSpPr>
          <p:nvPr>
            <p:ph idx="1"/>
          </p:nvPr>
        </p:nvSpPr>
        <p:spPr/>
        <p:txBody>
          <a:bodyPr>
            <a:normAutofit/>
          </a:bodyPr>
          <a:lstStyle/>
          <a:p>
            <a:pPr>
              <a:buFont typeface="Arial"/>
              <a:buChar char="•"/>
            </a:pPr>
            <a:r>
              <a:rPr lang="en-US" dirty="0" smtClean="0">
                <a:effectLst/>
                <a:latin typeface="Comic Sans MS"/>
              </a:rPr>
              <a:t>The Boone Watershed below South Holston and Watauga Dams is about 670 square miles.</a:t>
            </a:r>
          </a:p>
          <a:p>
            <a:pPr>
              <a:buFont typeface="Arial"/>
              <a:buChar char="•"/>
            </a:pPr>
            <a:r>
              <a:rPr lang="en-US" dirty="0" smtClean="0">
                <a:effectLst/>
                <a:latin typeface="Comic Sans MS"/>
              </a:rPr>
              <a:t>The local watershed lies in two states and four counties.</a:t>
            </a:r>
          </a:p>
          <a:p>
            <a:pPr>
              <a:buFont typeface="Arial"/>
              <a:buChar char="•"/>
            </a:pPr>
            <a:r>
              <a:rPr lang="en-US" dirty="0" smtClean="0">
                <a:effectLst/>
                <a:latin typeface="Comic Sans MS"/>
              </a:rPr>
              <a:t>It includes the cities of Bristol TN and VA, Blountville, Bluff City, Johnson City, and Elizabethton.</a:t>
            </a:r>
          </a:p>
          <a:p>
            <a:pPr>
              <a:buFont typeface="Arial"/>
              <a:buChar char="•"/>
            </a:pPr>
            <a:r>
              <a:rPr lang="en-US" dirty="0" smtClean="0">
                <a:effectLst/>
                <a:latin typeface="Comic Sans MS"/>
              </a:rPr>
              <a:t>Boone probably has the most densely populated and heavily developed watershed of any TVA reservoir.</a:t>
            </a:r>
          </a:p>
          <a:p>
            <a:pPr>
              <a:buFont typeface="Arial"/>
              <a:buChar char="•"/>
            </a:pPr>
            <a:endParaRPr lang="en-US" dirty="0" smtClean="0">
              <a:effectLst/>
              <a:latin typeface="Comic Sans MS"/>
            </a:endParaRPr>
          </a:p>
          <a:p>
            <a:endParaRPr lang="en-US" dirty="0"/>
          </a:p>
        </p:txBody>
      </p:sp>
    </p:spTree>
    <p:extLst>
      <p:ext uri="{BB962C8B-B14F-4D97-AF65-F5344CB8AC3E}">
        <p14:creationId xmlns:p14="http://schemas.microsoft.com/office/powerpoint/2010/main" val="1841629701"/>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82000" cy="1847088"/>
          </a:xfrm>
        </p:spPr>
        <p:txBody>
          <a:bodyPr>
            <a:noAutofit/>
          </a:bodyPr>
          <a:lstStyle/>
          <a:p>
            <a:pPr algn="ctr"/>
            <a:r>
              <a:rPr lang="en-US" sz="4300" dirty="0" smtClean="0">
                <a:latin typeface="Comic Sans MS" pitchFamily="66" charset="0"/>
              </a:rPr>
              <a:t>Why is Sinking Creek Important to Boone Watershed?</a:t>
            </a:r>
            <a:endParaRPr lang="en-US" sz="4300" dirty="0">
              <a:latin typeface="Comic Sans MS" pitchFamily="66" charset="0"/>
            </a:endParaRPr>
          </a:p>
        </p:txBody>
      </p:sp>
      <p:sp>
        <p:nvSpPr>
          <p:cNvPr id="3" name="Content Placeholder 2"/>
          <p:cNvSpPr>
            <a:spLocks noGrp="1"/>
          </p:cNvSpPr>
          <p:nvPr>
            <p:ph idx="1"/>
          </p:nvPr>
        </p:nvSpPr>
        <p:spPr/>
        <p:txBody>
          <a:bodyPr/>
          <a:lstStyle/>
          <a:p>
            <a:r>
              <a:rPr lang="en-US" dirty="0" smtClean="0">
                <a:latin typeface="Comic Sans MS" pitchFamily="66" charset="0"/>
              </a:rPr>
              <a:t>It starts flowing from its origin on Buffalo Mountain above Johnson City.</a:t>
            </a:r>
          </a:p>
          <a:p>
            <a:r>
              <a:rPr lang="en-US" dirty="0" smtClean="0">
                <a:latin typeface="Comic Sans MS" pitchFamily="66" charset="0"/>
              </a:rPr>
              <a:t>It flows past many businesses, farms, and homes near Cherokee and Mountain View Elementary Schools.</a:t>
            </a:r>
          </a:p>
          <a:p>
            <a:r>
              <a:rPr lang="en-US" dirty="0">
                <a:latin typeface="Comic Sans MS" pitchFamily="66" charset="0"/>
              </a:rPr>
              <a:t>At the end of its almost 10 mile journey, it empties into Watauga River</a:t>
            </a:r>
            <a:r>
              <a:rPr lang="en-US" dirty="0" smtClean="0">
                <a:latin typeface="Comic Sans MS" pitchFamily="66" charset="0"/>
              </a:rPr>
              <a:t>.</a:t>
            </a:r>
          </a:p>
          <a:p>
            <a:r>
              <a:rPr lang="en-US" dirty="0" smtClean="0">
                <a:latin typeface="Comic Sans MS" pitchFamily="66" charset="0"/>
              </a:rPr>
              <a:t>Watauga River empties into Boone Lake.</a:t>
            </a:r>
            <a:endParaRPr lang="en-US" dirty="0">
              <a:latin typeface="Comic Sans MS" pitchFamily="66" charset="0"/>
            </a:endParaRPr>
          </a:p>
          <a:p>
            <a:endParaRPr lang="en-US" dirty="0">
              <a:latin typeface="Comic Sans MS" pitchFamily="66" charset="0"/>
            </a:endParaRPr>
          </a:p>
        </p:txBody>
      </p:sp>
    </p:spTree>
    <p:extLst>
      <p:ext uri="{BB962C8B-B14F-4D97-AF65-F5344CB8AC3E}">
        <p14:creationId xmlns:p14="http://schemas.microsoft.com/office/powerpoint/2010/main" val="2874747859"/>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t>LISTEN GOOD HERE!!</a:t>
            </a:r>
            <a:endParaRPr lang="en-US" b="1" i="1" dirty="0"/>
          </a:p>
        </p:txBody>
      </p:sp>
      <p:sp>
        <p:nvSpPr>
          <p:cNvPr id="3" name="Content Placeholder 2"/>
          <p:cNvSpPr>
            <a:spLocks noGrp="1"/>
          </p:cNvSpPr>
          <p:nvPr>
            <p:ph idx="1"/>
          </p:nvPr>
        </p:nvSpPr>
        <p:spPr/>
        <p:txBody>
          <a:bodyPr/>
          <a:lstStyle/>
          <a:p>
            <a:endParaRPr lang="en-US" dirty="0" smtClean="0">
              <a:latin typeface="Comic Sans MS" pitchFamily="66" charset="0"/>
            </a:endParaRPr>
          </a:p>
          <a:p>
            <a:r>
              <a:rPr lang="en-US" dirty="0" smtClean="0">
                <a:latin typeface="Comic Sans MS" pitchFamily="66" charset="0"/>
              </a:rPr>
              <a:t>Sinking Creek is contaminated with dangerous bacteria called </a:t>
            </a:r>
            <a:r>
              <a:rPr lang="en-US" i="1" dirty="0" smtClean="0">
                <a:latin typeface="Comic Sans MS" pitchFamily="66" charset="0"/>
              </a:rPr>
              <a:t>E. coli.</a:t>
            </a:r>
          </a:p>
          <a:p>
            <a:endParaRPr lang="en-US" i="1" dirty="0" smtClean="0">
              <a:latin typeface="Comic Sans MS" pitchFamily="66" charset="0"/>
            </a:endParaRPr>
          </a:p>
          <a:p>
            <a:r>
              <a:rPr lang="en-US" dirty="0" smtClean="0">
                <a:latin typeface="Comic Sans MS" pitchFamily="66" charset="0"/>
              </a:rPr>
              <a:t>Some places of Sinking Creek downstream from Mountain View Elementary School have so much </a:t>
            </a:r>
            <a:r>
              <a:rPr lang="en-US" i="1" dirty="0" smtClean="0">
                <a:latin typeface="Comic Sans MS" pitchFamily="66" charset="0"/>
              </a:rPr>
              <a:t>E. coli</a:t>
            </a:r>
            <a:r>
              <a:rPr lang="en-US" dirty="0" smtClean="0">
                <a:latin typeface="Comic Sans MS" pitchFamily="66" charset="0"/>
              </a:rPr>
              <a:t> bacteria that the government has posted WARNING signs.</a:t>
            </a:r>
            <a:endParaRPr lang="en-US" dirty="0">
              <a:latin typeface="Comic Sans MS" pitchFamily="66" charset="0"/>
            </a:endParaRPr>
          </a:p>
        </p:txBody>
      </p:sp>
    </p:spTree>
    <p:extLst>
      <p:ext uri="{BB962C8B-B14F-4D97-AF65-F5344CB8AC3E}">
        <p14:creationId xmlns:p14="http://schemas.microsoft.com/office/powerpoint/2010/main" val="238212776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BEWARE AT SINKING CREEK</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14400" y="1905000"/>
            <a:ext cx="7543800" cy="4648200"/>
          </a:xfrm>
        </p:spPr>
      </p:pic>
    </p:spTree>
    <p:extLst>
      <p:ext uri="{BB962C8B-B14F-4D97-AF65-F5344CB8AC3E}">
        <p14:creationId xmlns:p14="http://schemas.microsoft.com/office/powerpoint/2010/main" val="557921541"/>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mic Sans MS" pitchFamily="66" charset="0"/>
              </a:rPr>
              <a:t>What Is </a:t>
            </a:r>
            <a:r>
              <a:rPr lang="en-US" i="1" dirty="0" smtClean="0">
                <a:latin typeface="Comic Sans MS" pitchFamily="66" charset="0"/>
              </a:rPr>
              <a:t>E. Coli </a:t>
            </a:r>
            <a:r>
              <a:rPr lang="en-US" dirty="0" smtClean="0">
                <a:latin typeface="Comic Sans MS" pitchFamily="66" charset="0"/>
              </a:rPr>
              <a:t>Bacteria?</a:t>
            </a:r>
            <a:endParaRPr lang="en-US" dirty="0">
              <a:latin typeface="Comic Sans MS" pitchFamily="66" charset="0"/>
            </a:endParaRPr>
          </a:p>
        </p:txBody>
      </p:sp>
      <p:sp>
        <p:nvSpPr>
          <p:cNvPr id="3" name="Content Placeholder 2"/>
          <p:cNvSpPr>
            <a:spLocks noGrp="1"/>
          </p:cNvSpPr>
          <p:nvPr>
            <p:ph idx="1"/>
          </p:nvPr>
        </p:nvSpPr>
        <p:spPr/>
        <p:txBody>
          <a:bodyPr/>
          <a:lstStyle/>
          <a:p>
            <a:r>
              <a:rPr lang="en-US" dirty="0" smtClean="0">
                <a:latin typeface="Comic Sans MS" pitchFamily="66" charset="0"/>
              </a:rPr>
              <a:t>A one-celled organism that lives in the gut of animals, including humans.</a:t>
            </a:r>
          </a:p>
          <a:p>
            <a:endParaRPr lang="en-US" dirty="0" smtClean="0">
              <a:latin typeface="Comic Sans MS" pitchFamily="66" charset="0"/>
            </a:endParaRPr>
          </a:p>
          <a:p>
            <a:r>
              <a:rPr lang="en-US" dirty="0" smtClean="0">
                <a:latin typeface="Comic Sans MS" pitchFamily="66" charset="0"/>
              </a:rPr>
              <a:t>Most </a:t>
            </a:r>
            <a:r>
              <a:rPr lang="en-US" i="1" dirty="0" smtClean="0">
                <a:latin typeface="Comic Sans MS" pitchFamily="66" charset="0"/>
              </a:rPr>
              <a:t>E. coli </a:t>
            </a:r>
            <a:r>
              <a:rPr lang="en-US" dirty="0" smtClean="0">
                <a:latin typeface="Comic Sans MS" pitchFamily="66" charset="0"/>
              </a:rPr>
              <a:t>bacteria are not harmful to humans, and some are necessary for digestion.</a:t>
            </a:r>
          </a:p>
          <a:p>
            <a:endParaRPr lang="en-US" dirty="0" smtClean="0">
              <a:latin typeface="Comic Sans MS" pitchFamily="66" charset="0"/>
            </a:endParaRPr>
          </a:p>
          <a:p>
            <a:r>
              <a:rPr lang="en-US" dirty="0" smtClean="0">
                <a:latin typeface="Comic Sans MS" pitchFamily="66" charset="0"/>
              </a:rPr>
              <a:t>Other types of </a:t>
            </a:r>
            <a:r>
              <a:rPr lang="en-US" i="1" dirty="0" smtClean="0">
                <a:latin typeface="Comic Sans MS" pitchFamily="66" charset="0"/>
              </a:rPr>
              <a:t>E. coli </a:t>
            </a:r>
            <a:r>
              <a:rPr lang="en-US" dirty="0" smtClean="0">
                <a:latin typeface="Comic Sans MS" pitchFamily="66" charset="0"/>
              </a:rPr>
              <a:t> bacteria are harmful causing illness, and death.</a:t>
            </a:r>
            <a:endParaRPr lang="en-US" dirty="0">
              <a:latin typeface="Comic Sans MS" pitchFamily="66" charset="0"/>
            </a:endParaRPr>
          </a:p>
        </p:txBody>
      </p:sp>
    </p:spTree>
    <p:extLst>
      <p:ext uri="{BB962C8B-B14F-4D97-AF65-F5344CB8AC3E}">
        <p14:creationId xmlns:p14="http://schemas.microsoft.com/office/powerpoint/2010/main" val="3591256045"/>
      </p:ext>
    </p:extLst>
  </p:cSld>
  <p:clrMapOvr>
    <a:masterClrMapping/>
  </p:clrMapOvr>
  <mc:AlternateContent xmlns:mc="http://schemas.openxmlformats.org/markup-compatibility/2006" xmlns:p14="http://schemas.microsoft.com/office/powerpoint/2010/main">
    <mc:Choice Requires="p14">
      <p:transition spd="slow">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300" dirty="0" smtClean="0">
                <a:latin typeface="+mn-lt"/>
              </a:rPr>
              <a:t>One-Celled Organism </a:t>
            </a:r>
            <a:br>
              <a:rPr lang="en-US" sz="4300" dirty="0" smtClean="0">
                <a:latin typeface="+mn-lt"/>
              </a:rPr>
            </a:br>
            <a:r>
              <a:rPr lang="en-US" sz="4300" dirty="0" smtClean="0">
                <a:latin typeface="+mn-lt"/>
              </a:rPr>
              <a:t>That Multiplies</a:t>
            </a:r>
            <a:endParaRPr lang="en-US" sz="4300" dirty="0">
              <a:latin typeface="+mn-lt"/>
            </a:endParaRPr>
          </a:p>
        </p:txBody>
      </p:sp>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04800" y="1981200"/>
            <a:ext cx="4572000" cy="4343400"/>
          </a:xfrm>
        </p:spPr>
      </p:pic>
      <p:pic>
        <p:nvPicPr>
          <p:cNvPr id="8" name="Content Placeholder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029200" y="1981200"/>
            <a:ext cx="3733800" cy="4343400"/>
          </a:xfrm>
        </p:spPr>
      </p:pic>
    </p:spTree>
    <p:extLst>
      <p:ext uri="{BB962C8B-B14F-4D97-AF65-F5344CB8AC3E}">
        <p14:creationId xmlns:p14="http://schemas.microsoft.com/office/powerpoint/2010/main" val="1064947496"/>
      </p:ext>
    </p:extLst>
  </p:cSld>
  <p:clrMapOvr>
    <a:masterClrMapping/>
  </p:clrMapOvr>
  <p:transition spd="slow">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313688"/>
          </a:xfrm>
        </p:spPr>
        <p:txBody>
          <a:bodyPr>
            <a:normAutofit fontScale="90000"/>
          </a:bodyPr>
          <a:lstStyle/>
          <a:p>
            <a:pPr algn="ctr"/>
            <a:r>
              <a:rPr lang="en-US" dirty="0" smtClean="0">
                <a:latin typeface="Comic Sans MS" pitchFamily="66" charset="0"/>
              </a:rPr>
              <a:t>Where </a:t>
            </a:r>
            <a:r>
              <a:rPr lang="en-US" dirty="0">
                <a:latin typeface="Comic Sans MS" pitchFamily="66" charset="0"/>
              </a:rPr>
              <a:t>D</a:t>
            </a:r>
            <a:r>
              <a:rPr lang="en-US" dirty="0" smtClean="0">
                <a:latin typeface="Comic Sans MS" pitchFamily="66" charset="0"/>
              </a:rPr>
              <a:t>oes the </a:t>
            </a:r>
            <a:br>
              <a:rPr lang="en-US" dirty="0" smtClean="0">
                <a:latin typeface="Comic Sans MS" pitchFamily="66" charset="0"/>
              </a:rPr>
            </a:br>
            <a:r>
              <a:rPr lang="en-US" dirty="0" smtClean="0">
                <a:latin typeface="Comic Sans MS" pitchFamily="66" charset="0"/>
              </a:rPr>
              <a:t>Bad </a:t>
            </a:r>
            <a:r>
              <a:rPr lang="en-US" i="1" dirty="0" smtClean="0">
                <a:latin typeface="Comic Sans MS" pitchFamily="66" charset="0"/>
              </a:rPr>
              <a:t>E. Coli Come From?</a:t>
            </a:r>
            <a:endParaRPr lang="en-US" dirty="0">
              <a:latin typeface="Comic Sans MS" pitchFamily="66" charset="0"/>
            </a:endParaRPr>
          </a:p>
        </p:txBody>
      </p:sp>
      <p:sp>
        <p:nvSpPr>
          <p:cNvPr id="3" name="Content Placeholder 2"/>
          <p:cNvSpPr>
            <a:spLocks noGrp="1"/>
          </p:cNvSpPr>
          <p:nvPr>
            <p:ph idx="1"/>
          </p:nvPr>
        </p:nvSpPr>
        <p:spPr/>
        <p:txBody>
          <a:bodyPr/>
          <a:lstStyle/>
          <a:p>
            <a:endParaRPr lang="en-US" dirty="0" smtClean="0">
              <a:latin typeface="Comic Sans MS" pitchFamily="66" charset="0"/>
            </a:endParaRPr>
          </a:p>
          <a:p>
            <a:r>
              <a:rPr lang="en-US" dirty="0" smtClean="0">
                <a:latin typeface="Comic Sans MS" pitchFamily="66" charset="0"/>
              </a:rPr>
              <a:t>It comes from </a:t>
            </a:r>
            <a:r>
              <a:rPr lang="en-US" sz="4400" dirty="0" smtClean="0">
                <a:latin typeface="Comic Sans MS" pitchFamily="66" charset="0"/>
              </a:rPr>
              <a:t>POOP</a:t>
            </a:r>
            <a:r>
              <a:rPr lang="en-US" dirty="0" smtClean="0">
                <a:latin typeface="Comic Sans MS" pitchFamily="66" charset="0"/>
              </a:rPr>
              <a:t>, most often found from cattle.</a:t>
            </a:r>
          </a:p>
          <a:p>
            <a:endParaRPr lang="en-US" dirty="0" smtClean="0">
              <a:latin typeface="Comic Sans MS" pitchFamily="66" charset="0"/>
            </a:endParaRPr>
          </a:p>
          <a:p>
            <a:r>
              <a:rPr lang="en-US" dirty="0" smtClean="0">
                <a:latin typeface="Comic Sans MS" pitchFamily="66" charset="0"/>
              </a:rPr>
              <a:t>It has been found in other animal poop such as deer, and other farm animals.</a:t>
            </a:r>
            <a:endParaRPr lang="en-US" dirty="0">
              <a:latin typeface="Comic Sans MS" pitchFamily="66" charset="0"/>
            </a:endParaRPr>
          </a:p>
        </p:txBody>
      </p:sp>
    </p:spTree>
    <p:extLst>
      <p:ext uri="{BB962C8B-B14F-4D97-AF65-F5344CB8AC3E}">
        <p14:creationId xmlns:p14="http://schemas.microsoft.com/office/powerpoint/2010/main" val="501142606"/>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 &amp; REMEMBER</a:t>
            </a:r>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38200" y="2057400"/>
            <a:ext cx="7696200" cy="4267200"/>
          </a:xfrm>
        </p:spPr>
      </p:pic>
    </p:spTree>
    <p:extLst>
      <p:ext uri="{BB962C8B-B14F-4D97-AF65-F5344CB8AC3E}">
        <p14:creationId xmlns:p14="http://schemas.microsoft.com/office/powerpoint/2010/main" val="2278899273"/>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533400" y="990600"/>
            <a:ext cx="7772400" cy="5334000"/>
          </a:xfrm>
        </p:spPr>
      </p:pic>
    </p:spTree>
    <p:extLst>
      <p:ext uri="{BB962C8B-B14F-4D97-AF65-F5344CB8AC3E}">
        <p14:creationId xmlns:p14="http://schemas.microsoft.com/office/powerpoint/2010/main" val="1991622512"/>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533400" y="990601"/>
            <a:ext cx="8077200" cy="5400675"/>
          </a:xfrm>
        </p:spPr>
      </p:pic>
    </p:spTree>
    <p:extLst>
      <p:ext uri="{BB962C8B-B14F-4D97-AF65-F5344CB8AC3E}">
        <p14:creationId xmlns:p14="http://schemas.microsoft.com/office/powerpoint/2010/main" val="2180525541"/>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1219200" y="1066800"/>
            <a:ext cx="7239000" cy="5257800"/>
          </a:xfrm>
        </p:spPr>
      </p:pic>
    </p:spTree>
    <p:extLst>
      <p:ext uri="{BB962C8B-B14F-4D97-AF65-F5344CB8AC3E}">
        <p14:creationId xmlns:p14="http://schemas.microsoft.com/office/powerpoint/2010/main" val="2972313768"/>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457200" y="990601"/>
            <a:ext cx="8077200" cy="5380037"/>
          </a:xfrm>
        </p:spPr>
      </p:pic>
    </p:spTree>
    <p:extLst>
      <p:ext uri="{BB962C8B-B14F-4D97-AF65-F5344CB8AC3E}">
        <p14:creationId xmlns:p14="http://schemas.microsoft.com/office/powerpoint/2010/main" val="24877318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466088"/>
          </a:xfrm>
        </p:spPr>
        <p:txBody>
          <a:bodyPr>
            <a:normAutofit fontScale="90000"/>
          </a:bodyPr>
          <a:lstStyle/>
          <a:p>
            <a:pPr algn="ctr"/>
            <a:r>
              <a:rPr lang="en-US" dirty="0" smtClean="0"/>
              <a:t>Both Streams Could Have </a:t>
            </a:r>
            <a:br>
              <a:rPr lang="en-US" dirty="0" smtClean="0"/>
            </a:br>
            <a:r>
              <a:rPr lang="en-US" i="1" dirty="0" smtClean="0"/>
              <a:t>E. Coli  </a:t>
            </a:r>
            <a:r>
              <a:rPr lang="en-US" dirty="0" smtClean="0"/>
              <a:t>Bacteria</a:t>
            </a:r>
            <a:endParaRPr lang="en-US" dirty="0"/>
          </a:p>
        </p:txBody>
      </p:sp>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533400" y="2133600"/>
            <a:ext cx="4038600" cy="3810000"/>
          </a:xfrm>
        </p:spPr>
      </p:pic>
      <p:pic>
        <p:nvPicPr>
          <p:cNvPr id="6" name="Content Placeholder 5"/>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48200" y="2133600"/>
            <a:ext cx="4038600" cy="3810000"/>
          </a:xfrm>
        </p:spPr>
      </p:pic>
    </p:spTree>
    <p:extLst>
      <p:ext uri="{BB962C8B-B14F-4D97-AF65-F5344CB8AC3E}">
        <p14:creationId xmlns:p14="http://schemas.microsoft.com/office/powerpoint/2010/main" val="3594353995"/>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1389888"/>
          </a:xfrm>
        </p:spPr>
        <p:txBody>
          <a:bodyPr>
            <a:normAutofit fontScale="90000"/>
          </a:bodyPr>
          <a:lstStyle/>
          <a:p>
            <a:pPr algn="ctr"/>
            <a:r>
              <a:rPr lang="en-US" dirty="0" smtClean="0"/>
              <a:t>PLAY, PLAY AGAIN, AND </a:t>
            </a:r>
            <a:br>
              <a:rPr lang="en-US" dirty="0" smtClean="0"/>
            </a:br>
            <a:r>
              <a:rPr lang="en-US" dirty="0" smtClean="0"/>
              <a:t>WASH HANDS, WASH AGAIN</a:t>
            </a:r>
            <a:endParaRPr lang="en-US" dirty="0"/>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2000" y="2209800"/>
            <a:ext cx="8000999" cy="4038600"/>
          </a:xfrm>
        </p:spPr>
      </p:pic>
    </p:spTree>
    <p:extLst>
      <p:ext uri="{BB962C8B-B14F-4D97-AF65-F5344CB8AC3E}">
        <p14:creationId xmlns:p14="http://schemas.microsoft.com/office/powerpoint/2010/main" val="1927493513"/>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533400"/>
            <a:ext cx="8229600" cy="1524000"/>
          </a:xfrm>
        </p:spPr>
        <p:txBody>
          <a:bodyPr>
            <a:normAutofit fontScale="90000"/>
          </a:bodyPr>
          <a:lstStyle/>
          <a:p>
            <a:pPr algn="ctr"/>
            <a:r>
              <a:rPr lang="en-US" dirty="0" smtClean="0"/>
              <a:t>FARMERS NEED TO BE FAMILIAR </a:t>
            </a:r>
            <a:br>
              <a:rPr lang="en-US" dirty="0" smtClean="0"/>
            </a:br>
            <a:r>
              <a:rPr lang="en-US" dirty="0" smtClean="0"/>
              <a:t>WITH IRRIGATION SOURCE</a:t>
            </a:r>
            <a:endParaRPr lang="en-US" dirty="0"/>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5800" y="2362200"/>
            <a:ext cx="8153400" cy="3886200"/>
          </a:xfrm>
        </p:spPr>
      </p:pic>
    </p:spTree>
    <p:extLst>
      <p:ext uri="{BB962C8B-B14F-4D97-AF65-F5344CB8AC3E}">
        <p14:creationId xmlns:p14="http://schemas.microsoft.com/office/powerpoint/2010/main" val="27153412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ALWAYS COOK WELL</a:t>
            </a:r>
            <a:endParaRPr lang="en-US" dirty="0"/>
          </a:p>
        </p:txBody>
      </p:sp>
      <p:pic>
        <p:nvPicPr>
          <p:cNvPr id="4" name="Content Placeholder 3"/>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57200" y="2057400"/>
            <a:ext cx="4038600" cy="4343400"/>
          </a:xfrm>
        </p:spPr>
      </p:pic>
      <p:pic>
        <p:nvPicPr>
          <p:cNvPr id="7" name="Content Placeholder 6"/>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48200" y="2057400"/>
            <a:ext cx="4038600" cy="4343400"/>
          </a:xfrm>
        </p:spPr>
      </p:pic>
    </p:spTree>
    <p:extLst>
      <p:ext uri="{BB962C8B-B14F-4D97-AF65-F5344CB8AC3E}">
        <p14:creationId xmlns:p14="http://schemas.microsoft.com/office/powerpoint/2010/main" val="41810118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u="sng" dirty="0" smtClean="0"/>
              <a:t>CLEAN</a:t>
            </a:r>
            <a:r>
              <a:rPr lang="en-US" dirty="0" smtClean="0"/>
              <a:t> FOR SAFE FOOD                      </a:t>
            </a:r>
            <a:endParaRPr lang="en-US" dirty="0"/>
          </a:p>
        </p:txBody>
      </p:sp>
      <p:sp>
        <p:nvSpPr>
          <p:cNvPr id="3" name="Content Placeholder 2"/>
          <p:cNvSpPr>
            <a:spLocks noGrp="1"/>
          </p:cNvSpPr>
          <p:nvPr>
            <p:ph idx="1"/>
          </p:nvPr>
        </p:nvSpPr>
        <p:spPr/>
        <p:txBody>
          <a:bodyPr>
            <a:normAutofit fontScale="92500" lnSpcReduction="10000"/>
          </a:bodyPr>
          <a:lstStyle/>
          <a:p>
            <a:r>
              <a:rPr lang="en-US" dirty="0"/>
              <a:t>WASH hands with warm water and soap for 20 seconds before and after handling food.</a:t>
            </a:r>
          </a:p>
          <a:p>
            <a:r>
              <a:rPr lang="en-US" dirty="0"/>
              <a:t>WASH cutting boards, dishes, utensils, and counter tops with hot soapy water after preparing each food item and before you go on to the next food.</a:t>
            </a:r>
          </a:p>
          <a:p>
            <a:r>
              <a:rPr lang="en-US" dirty="0"/>
              <a:t>RINSE fruits and vegetables under running tap water, including those with skins and rinds that are not eaten.</a:t>
            </a:r>
          </a:p>
          <a:p>
            <a:r>
              <a:rPr lang="en-US" dirty="0"/>
              <a:t>RUB firm-skin produce (or scrub with clean brush) under running tap water.</a:t>
            </a:r>
          </a:p>
          <a:p>
            <a:r>
              <a:rPr lang="en-US" dirty="0"/>
              <a:t>BLOT produce dry with a clean cloth towel or paper towel.</a:t>
            </a:r>
          </a:p>
          <a:p>
            <a:r>
              <a:rPr lang="en-US" dirty="0"/>
              <a:t>For more information on CLEAN, go to </a:t>
            </a:r>
            <a:r>
              <a:rPr lang="en-US" u="sng" dirty="0">
                <a:hlinkClick r:id="rId3"/>
              </a:rPr>
              <a:t>www.fightbac.org</a:t>
            </a:r>
            <a:r>
              <a:rPr lang="en-US" dirty="0"/>
              <a:t>.</a:t>
            </a:r>
          </a:p>
          <a:p>
            <a:endParaRPr lang="en-US" dirty="0"/>
          </a:p>
        </p:txBody>
      </p:sp>
    </p:spTree>
    <p:extLst>
      <p:ext uri="{BB962C8B-B14F-4D97-AF65-F5344CB8AC3E}">
        <p14:creationId xmlns:p14="http://schemas.microsoft.com/office/powerpoint/2010/main" val="42782434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u="sng" dirty="0" smtClean="0"/>
              <a:t>SEPARATE</a:t>
            </a:r>
            <a:r>
              <a:rPr lang="en-US" dirty="0" smtClean="0"/>
              <a:t> FOR SAFE FOOD</a:t>
            </a:r>
            <a:endParaRPr lang="en-US" dirty="0"/>
          </a:p>
        </p:txBody>
      </p:sp>
      <p:sp>
        <p:nvSpPr>
          <p:cNvPr id="3" name="Content Placeholder 2"/>
          <p:cNvSpPr>
            <a:spLocks noGrp="1"/>
          </p:cNvSpPr>
          <p:nvPr>
            <p:ph idx="1"/>
          </p:nvPr>
        </p:nvSpPr>
        <p:spPr/>
        <p:txBody>
          <a:bodyPr/>
          <a:lstStyle/>
          <a:p>
            <a:r>
              <a:rPr lang="en-US" dirty="0">
                <a:solidFill>
                  <a:srgbClr val="4C4E51"/>
                </a:solidFill>
                <a:latin typeface="Arial"/>
              </a:rPr>
              <a:t>KEEP raw meat, poultry, seafood and their juices apart from other food items in your grocery cart.</a:t>
            </a:r>
          </a:p>
          <a:p>
            <a:r>
              <a:rPr lang="en-US" dirty="0">
                <a:solidFill>
                  <a:srgbClr val="4C4E51"/>
                </a:solidFill>
                <a:latin typeface="Arial"/>
              </a:rPr>
              <a:t>USE one cutting board for raw meat, poultry and seafood and another for salads and ready-to-eat food.</a:t>
            </a:r>
          </a:p>
          <a:p>
            <a:r>
              <a:rPr lang="en-US" dirty="0">
                <a:solidFill>
                  <a:srgbClr val="4C4E51"/>
                </a:solidFill>
                <a:latin typeface="Arial"/>
              </a:rPr>
              <a:t>STORE raw meat, poultry, and seafood in a container or on a plate so juices can't drip on other foods.</a:t>
            </a:r>
          </a:p>
          <a:p>
            <a:r>
              <a:rPr lang="en-US" dirty="0">
                <a:solidFill>
                  <a:srgbClr val="4C4E51"/>
                </a:solidFill>
                <a:latin typeface="Arial"/>
              </a:rPr>
              <a:t>For more information on SEPARATE, go to </a:t>
            </a:r>
            <a:r>
              <a:rPr lang="en-US" dirty="0">
                <a:solidFill>
                  <a:srgbClr val="4C4E51"/>
                </a:solidFill>
                <a:latin typeface="Arial"/>
                <a:hlinkClick r:id="rId3"/>
              </a:rPr>
              <a:t>www.fightbac.org</a:t>
            </a:r>
            <a:r>
              <a:rPr lang="en-US" dirty="0">
                <a:solidFill>
                  <a:srgbClr val="4C4E51"/>
                </a:solidFill>
                <a:latin typeface="Arial"/>
              </a:rPr>
              <a:t>.</a:t>
            </a:r>
          </a:p>
          <a:p>
            <a:endParaRPr lang="en-US" dirty="0"/>
          </a:p>
        </p:txBody>
      </p:sp>
    </p:spTree>
    <p:extLst>
      <p:ext uri="{BB962C8B-B14F-4D97-AF65-F5344CB8AC3E}">
        <p14:creationId xmlns:p14="http://schemas.microsoft.com/office/powerpoint/2010/main" val="22577885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u="sng" dirty="0" smtClean="0"/>
              <a:t>COOK</a:t>
            </a:r>
            <a:r>
              <a:rPr lang="en-US" dirty="0" smtClean="0"/>
              <a:t> PROPERLY FOR SAFE FOOD </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a:solidFill>
                  <a:srgbClr val="4C4E51"/>
                </a:solidFill>
                <a:latin typeface="Arial"/>
              </a:rPr>
              <a:t>USE a food thermometer — you can't tell food is cooked safely by how it looks.</a:t>
            </a:r>
          </a:p>
          <a:p>
            <a:r>
              <a:rPr lang="en-US" dirty="0">
                <a:solidFill>
                  <a:srgbClr val="4C4E51"/>
                </a:solidFill>
                <a:latin typeface="Arial"/>
              </a:rPr>
              <a:t>FOOD is safely cooked when it reaches a high enough internal temperature to kill the harmful </a:t>
            </a:r>
            <a:r>
              <a:rPr lang="en-US" dirty="0" smtClean="0">
                <a:solidFill>
                  <a:srgbClr val="4C4E51"/>
                </a:solidFill>
                <a:latin typeface="Arial"/>
              </a:rPr>
              <a:t>bacteria </a:t>
            </a:r>
            <a:r>
              <a:rPr lang="en-US" dirty="0">
                <a:solidFill>
                  <a:srgbClr val="4C4E51"/>
                </a:solidFill>
                <a:latin typeface="Arial"/>
              </a:rPr>
              <a:t>that causes illness.</a:t>
            </a:r>
          </a:p>
          <a:p>
            <a:r>
              <a:rPr lang="en-US" dirty="0">
                <a:solidFill>
                  <a:srgbClr val="4C4E51"/>
                </a:solidFill>
                <a:latin typeface="Arial"/>
              </a:rPr>
              <a:t>REFER to </a:t>
            </a:r>
            <a:r>
              <a:rPr lang="en-US" dirty="0">
                <a:solidFill>
                  <a:srgbClr val="4C4E51"/>
                </a:solidFill>
                <a:latin typeface="Arial"/>
                <a:hlinkClick r:id="rId3" action="ppaction://hlinkfile"/>
              </a:rPr>
              <a:t>temperature chart</a:t>
            </a:r>
            <a:r>
              <a:rPr lang="en-US" dirty="0">
                <a:solidFill>
                  <a:srgbClr val="4C4E51"/>
                </a:solidFill>
                <a:latin typeface="Arial"/>
              </a:rPr>
              <a:t>.</a:t>
            </a:r>
          </a:p>
          <a:p>
            <a:r>
              <a:rPr lang="en-US" dirty="0">
                <a:solidFill>
                  <a:srgbClr val="4C4E51"/>
                </a:solidFill>
                <a:latin typeface="Arial"/>
              </a:rPr>
              <a:t>For more information on COOK, go to </a:t>
            </a:r>
            <a:r>
              <a:rPr lang="en-US" dirty="0">
                <a:solidFill>
                  <a:srgbClr val="4C4E51"/>
                </a:solidFill>
                <a:latin typeface="Arial"/>
                <a:hlinkClick r:id="rId4"/>
              </a:rPr>
              <a:t>www.fightbac.org</a:t>
            </a:r>
            <a:r>
              <a:rPr lang="en-US" dirty="0">
                <a:solidFill>
                  <a:srgbClr val="4C4E51"/>
                </a:solidFill>
                <a:latin typeface="Arial"/>
              </a:rPr>
              <a:t>.</a:t>
            </a:r>
          </a:p>
          <a:p>
            <a:endParaRPr lang="en-US"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964005921"/>
              </p:ext>
            </p:extLst>
          </p:nvPr>
        </p:nvGraphicFramePr>
        <p:xfrm>
          <a:off x="4648200" y="1981200"/>
          <a:ext cx="4038600" cy="4190992"/>
        </p:xfrm>
        <a:graphic>
          <a:graphicData uri="http://schemas.openxmlformats.org/drawingml/2006/table">
            <a:tbl>
              <a:tblPr/>
              <a:tblGrid>
                <a:gridCol w="2463546"/>
                <a:gridCol w="1575054"/>
              </a:tblGrid>
              <a:tr h="182217">
                <a:tc>
                  <a:txBody>
                    <a:bodyPr/>
                    <a:lstStyle/>
                    <a:p>
                      <a:pPr algn="l"/>
                      <a:endParaRPr lang="en-US" sz="900">
                        <a:solidFill>
                          <a:srgbClr val="4C4E51"/>
                        </a:solidFill>
                        <a:effectLst/>
                        <a:latin typeface="Arial"/>
                      </a:endParaRP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Internal Temperature</a:t>
                      </a:r>
                    </a:p>
                  </a:txBody>
                  <a:tcPr marL="0" marR="0" marT="0" marB="0" anchor="ctr">
                    <a:lnL>
                      <a:noFill/>
                    </a:lnL>
                    <a:lnR>
                      <a:noFill/>
                    </a:lnR>
                    <a:lnT>
                      <a:noFill/>
                    </a:lnT>
                    <a:lnB>
                      <a:noFill/>
                    </a:lnB>
                  </a:tcPr>
                </a:tc>
              </a:tr>
              <a:tr h="182217">
                <a:tc gridSpan="2">
                  <a:txBody>
                    <a:bodyPr/>
                    <a:lstStyle/>
                    <a:p>
                      <a:pPr algn="l"/>
                      <a:r>
                        <a:rPr lang="en-US" sz="900">
                          <a:solidFill>
                            <a:srgbClr val="4C4E51"/>
                          </a:solidFill>
                          <a:effectLst/>
                          <a:latin typeface="Arial"/>
                        </a:rPr>
                        <a:t>Ground Meat &amp; Meat Mixtures </a:t>
                      </a:r>
                    </a:p>
                  </a:txBody>
                  <a:tcPr marL="0" marR="0" marT="0" marB="0" anchor="ctr">
                    <a:lnL>
                      <a:noFill/>
                    </a:lnL>
                    <a:lnR>
                      <a:noFill/>
                    </a:lnR>
                    <a:lnT>
                      <a:noFill/>
                    </a:lnT>
                    <a:lnB>
                      <a:noFill/>
                    </a:lnB>
                  </a:tcPr>
                </a:tc>
                <a:tc hMerge="1">
                  <a:txBody>
                    <a:bodyPr/>
                    <a:lstStyle/>
                    <a:p>
                      <a:endParaRPr lang="en-US"/>
                    </a:p>
                  </a:txBody>
                  <a:tcPr/>
                </a:tc>
              </a:tr>
              <a:tr h="182217">
                <a:tc>
                  <a:txBody>
                    <a:bodyPr/>
                    <a:lstStyle/>
                    <a:p>
                      <a:pPr algn="l"/>
                      <a:r>
                        <a:rPr lang="en-US" sz="900">
                          <a:solidFill>
                            <a:srgbClr val="4C4E51"/>
                          </a:solidFill>
                          <a:effectLst/>
                          <a:latin typeface="Arial"/>
                        </a:rPr>
                        <a:t>Beef, Pork, Veal, Lamb</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160 °F</a:t>
                      </a:r>
                    </a:p>
                  </a:txBody>
                  <a:tcPr marL="0" marR="0" marT="0" marB="0" anchor="ctr">
                    <a:lnL>
                      <a:noFill/>
                    </a:lnL>
                    <a:lnR>
                      <a:noFill/>
                    </a:lnR>
                    <a:lnT>
                      <a:noFill/>
                    </a:lnT>
                    <a:lnB>
                      <a:noFill/>
                    </a:lnB>
                  </a:tcPr>
                </a:tc>
              </a:tr>
              <a:tr h="182217">
                <a:tc>
                  <a:txBody>
                    <a:bodyPr/>
                    <a:lstStyle/>
                    <a:p>
                      <a:pPr algn="l"/>
                      <a:r>
                        <a:rPr lang="en-US" sz="900">
                          <a:solidFill>
                            <a:srgbClr val="4C4E51"/>
                          </a:solidFill>
                          <a:effectLst/>
                          <a:latin typeface="Arial"/>
                        </a:rPr>
                        <a:t>Turkey, Chicken</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165 °F</a:t>
                      </a:r>
                    </a:p>
                  </a:txBody>
                  <a:tcPr marL="0" marR="0" marT="0" marB="0" anchor="ctr">
                    <a:lnL>
                      <a:noFill/>
                    </a:lnL>
                    <a:lnR>
                      <a:noFill/>
                    </a:lnR>
                    <a:lnT>
                      <a:noFill/>
                    </a:lnT>
                    <a:lnB>
                      <a:noFill/>
                    </a:lnB>
                  </a:tcPr>
                </a:tc>
              </a:tr>
              <a:tr h="182217">
                <a:tc gridSpan="2">
                  <a:txBody>
                    <a:bodyPr/>
                    <a:lstStyle/>
                    <a:p>
                      <a:pPr algn="l"/>
                      <a:r>
                        <a:rPr lang="en-US" sz="900">
                          <a:solidFill>
                            <a:srgbClr val="4C4E51"/>
                          </a:solidFill>
                          <a:effectLst/>
                          <a:latin typeface="Arial"/>
                        </a:rPr>
                        <a:t>Fresh Beef, Veal, Lamb, Pork </a:t>
                      </a:r>
                    </a:p>
                  </a:txBody>
                  <a:tcPr marL="0" marR="0" marT="0" marB="0" anchor="ctr">
                    <a:lnL>
                      <a:noFill/>
                    </a:lnL>
                    <a:lnR>
                      <a:noFill/>
                    </a:lnR>
                    <a:lnT>
                      <a:noFill/>
                    </a:lnT>
                    <a:lnB>
                      <a:noFill/>
                    </a:lnB>
                  </a:tcPr>
                </a:tc>
                <a:tc hMerge="1">
                  <a:txBody>
                    <a:bodyPr/>
                    <a:lstStyle/>
                    <a:p>
                      <a:endParaRPr lang="en-US"/>
                    </a:p>
                  </a:txBody>
                  <a:tcPr/>
                </a:tc>
              </a:tr>
              <a:tr h="182217">
                <a:tc>
                  <a:txBody>
                    <a:bodyPr/>
                    <a:lstStyle/>
                    <a:p>
                      <a:pPr algn="l"/>
                      <a:r>
                        <a:rPr lang="en-US" sz="900">
                          <a:solidFill>
                            <a:srgbClr val="4C4E51"/>
                          </a:solidFill>
                          <a:effectLst/>
                          <a:latin typeface="Arial"/>
                        </a:rPr>
                        <a:t>Medium Rare</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145 °F with a 3 min. rest time</a:t>
                      </a:r>
                    </a:p>
                  </a:txBody>
                  <a:tcPr marL="0" marR="0" marT="0" marB="0" anchor="ctr">
                    <a:lnL>
                      <a:noFill/>
                    </a:lnL>
                    <a:lnR>
                      <a:noFill/>
                    </a:lnR>
                    <a:lnT>
                      <a:noFill/>
                    </a:lnT>
                    <a:lnB>
                      <a:noFill/>
                    </a:lnB>
                  </a:tcPr>
                </a:tc>
              </a:tr>
              <a:tr h="182217">
                <a:tc>
                  <a:txBody>
                    <a:bodyPr/>
                    <a:lstStyle/>
                    <a:p>
                      <a:pPr algn="l"/>
                      <a:r>
                        <a:rPr lang="en-US" sz="900">
                          <a:solidFill>
                            <a:srgbClr val="4C4E51"/>
                          </a:solidFill>
                          <a:effectLst/>
                          <a:latin typeface="Arial"/>
                        </a:rPr>
                        <a:t>Medium</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160 °F</a:t>
                      </a:r>
                    </a:p>
                  </a:txBody>
                  <a:tcPr marL="0" marR="0" marT="0" marB="0" anchor="ctr">
                    <a:lnL>
                      <a:noFill/>
                    </a:lnL>
                    <a:lnR>
                      <a:noFill/>
                    </a:lnR>
                    <a:lnT>
                      <a:noFill/>
                    </a:lnT>
                    <a:lnB>
                      <a:noFill/>
                    </a:lnB>
                  </a:tcPr>
                </a:tc>
              </a:tr>
              <a:tr h="182217">
                <a:tc>
                  <a:txBody>
                    <a:bodyPr/>
                    <a:lstStyle/>
                    <a:p>
                      <a:pPr algn="l"/>
                      <a:r>
                        <a:rPr lang="en-US" sz="900">
                          <a:solidFill>
                            <a:srgbClr val="4C4E51"/>
                          </a:solidFill>
                          <a:effectLst/>
                          <a:latin typeface="Arial"/>
                        </a:rPr>
                        <a:t>Well Done</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170 °F</a:t>
                      </a:r>
                    </a:p>
                  </a:txBody>
                  <a:tcPr marL="0" marR="0" marT="0" marB="0" anchor="ctr">
                    <a:lnL>
                      <a:noFill/>
                    </a:lnL>
                    <a:lnR>
                      <a:noFill/>
                    </a:lnR>
                    <a:lnT>
                      <a:noFill/>
                    </a:lnT>
                    <a:lnB>
                      <a:noFill/>
                    </a:lnB>
                  </a:tcPr>
                </a:tc>
              </a:tr>
              <a:tr h="182217">
                <a:tc gridSpan="2">
                  <a:txBody>
                    <a:bodyPr/>
                    <a:lstStyle/>
                    <a:p>
                      <a:pPr algn="l"/>
                      <a:r>
                        <a:rPr lang="en-US" sz="900">
                          <a:solidFill>
                            <a:srgbClr val="4C4E51"/>
                          </a:solidFill>
                          <a:effectLst/>
                          <a:latin typeface="Arial"/>
                        </a:rPr>
                        <a:t>Poultry </a:t>
                      </a:r>
                    </a:p>
                  </a:txBody>
                  <a:tcPr marL="0" marR="0" marT="0" marB="0" anchor="ctr">
                    <a:lnL>
                      <a:noFill/>
                    </a:lnL>
                    <a:lnR>
                      <a:noFill/>
                    </a:lnR>
                    <a:lnT>
                      <a:noFill/>
                    </a:lnT>
                    <a:lnB>
                      <a:noFill/>
                    </a:lnB>
                  </a:tcPr>
                </a:tc>
                <a:tc hMerge="1">
                  <a:txBody>
                    <a:bodyPr/>
                    <a:lstStyle/>
                    <a:p>
                      <a:endParaRPr lang="en-US"/>
                    </a:p>
                  </a:txBody>
                  <a:tcPr/>
                </a:tc>
              </a:tr>
              <a:tr h="182217">
                <a:tc>
                  <a:txBody>
                    <a:bodyPr/>
                    <a:lstStyle/>
                    <a:p>
                      <a:pPr algn="l"/>
                      <a:r>
                        <a:rPr lang="en-US" sz="900">
                          <a:solidFill>
                            <a:srgbClr val="4C4E51"/>
                          </a:solidFill>
                          <a:effectLst/>
                          <a:latin typeface="Arial"/>
                        </a:rPr>
                        <a:t>Chicken &amp; Turkey, whole</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165 °F</a:t>
                      </a:r>
                    </a:p>
                  </a:txBody>
                  <a:tcPr marL="0" marR="0" marT="0" marB="0" anchor="ctr">
                    <a:lnL>
                      <a:noFill/>
                    </a:lnL>
                    <a:lnR>
                      <a:noFill/>
                    </a:lnR>
                    <a:lnT>
                      <a:noFill/>
                    </a:lnT>
                    <a:lnB>
                      <a:noFill/>
                    </a:lnB>
                  </a:tcPr>
                </a:tc>
              </a:tr>
              <a:tr h="182217">
                <a:tc>
                  <a:txBody>
                    <a:bodyPr/>
                    <a:lstStyle/>
                    <a:p>
                      <a:pPr algn="l"/>
                      <a:r>
                        <a:rPr lang="en-US" sz="900">
                          <a:solidFill>
                            <a:srgbClr val="4C4E51"/>
                          </a:solidFill>
                          <a:effectLst/>
                          <a:latin typeface="Arial"/>
                        </a:rPr>
                        <a:t>Poultry parts</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165 °F</a:t>
                      </a:r>
                    </a:p>
                  </a:txBody>
                  <a:tcPr marL="0" marR="0" marT="0" marB="0" anchor="ctr">
                    <a:lnL>
                      <a:noFill/>
                    </a:lnL>
                    <a:lnR>
                      <a:noFill/>
                    </a:lnR>
                    <a:lnT>
                      <a:noFill/>
                    </a:lnT>
                    <a:lnB>
                      <a:noFill/>
                    </a:lnB>
                  </a:tcPr>
                </a:tc>
              </a:tr>
              <a:tr h="182217">
                <a:tc>
                  <a:txBody>
                    <a:bodyPr/>
                    <a:lstStyle/>
                    <a:p>
                      <a:pPr algn="l"/>
                      <a:r>
                        <a:rPr lang="en-US" sz="900">
                          <a:solidFill>
                            <a:srgbClr val="4C4E51"/>
                          </a:solidFill>
                          <a:effectLst/>
                          <a:latin typeface="Arial"/>
                        </a:rPr>
                        <a:t>Duck &amp; Goose</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165 °F</a:t>
                      </a:r>
                    </a:p>
                  </a:txBody>
                  <a:tcPr marL="0" marR="0" marT="0" marB="0" anchor="ctr">
                    <a:lnL>
                      <a:noFill/>
                    </a:lnL>
                    <a:lnR>
                      <a:noFill/>
                    </a:lnR>
                    <a:lnT>
                      <a:noFill/>
                    </a:lnT>
                    <a:lnB>
                      <a:noFill/>
                    </a:lnB>
                  </a:tcPr>
                </a:tc>
              </a:tr>
              <a:tr h="182217">
                <a:tc>
                  <a:txBody>
                    <a:bodyPr/>
                    <a:lstStyle/>
                    <a:p>
                      <a:pPr algn="l"/>
                      <a:r>
                        <a:rPr lang="en-US" sz="900">
                          <a:solidFill>
                            <a:srgbClr val="4C4E51"/>
                          </a:solidFill>
                          <a:effectLst/>
                          <a:latin typeface="Arial"/>
                        </a:rPr>
                        <a:t>Stuffing (cooked alone or in bird)</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165 °F</a:t>
                      </a:r>
                    </a:p>
                  </a:txBody>
                  <a:tcPr marL="0" marR="0" marT="0" marB="0" anchor="ctr">
                    <a:lnL>
                      <a:noFill/>
                    </a:lnL>
                    <a:lnR>
                      <a:noFill/>
                    </a:lnR>
                    <a:lnT>
                      <a:noFill/>
                    </a:lnT>
                    <a:lnB>
                      <a:noFill/>
                    </a:lnB>
                  </a:tcPr>
                </a:tc>
              </a:tr>
              <a:tr h="182217">
                <a:tc gridSpan="2">
                  <a:txBody>
                    <a:bodyPr/>
                    <a:lstStyle/>
                    <a:p>
                      <a:pPr algn="l"/>
                      <a:r>
                        <a:rPr lang="en-US" sz="900">
                          <a:solidFill>
                            <a:srgbClr val="4C4E51"/>
                          </a:solidFill>
                          <a:effectLst/>
                          <a:latin typeface="Arial"/>
                        </a:rPr>
                        <a:t>Eggs &amp; Egg Dishes </a:t>
                      </a:r>
                    </a:p>
                  </a:txBody>
                  <a:tcPr marL="0" marR="0" marT="0" marB="0" anchor="ctr">
                    <a:lnL>
                      <a:noFill/>
                    </a:lnL>
                    <a:lnR>
                      <a:noFill/>
                    </a:lnR>
                    <a:lnT>
                      <a:noFill/>
                    </a:lnT>
                    <a:lnB>
                      <a:noFill/>
                    </a:lnB>
                  </a:tcPr>
                </a:tc>
                <a:tc hMerge="1">
                  <a:txBody>
                    <a:bodyPr/>
                    <a:lstStyle/>
                    <a:p>
                      <a:endParaRPr lang="en-US"/>
                    </a:p>
                  </a:txBody>
                  <a:tcPr/>
                </a:tc>
              </a:tr>
              <a:tr h="182217">
                <a:tc>
                  <a:txBody>
                    <a:bodyPr/>
                    <a:lstStyle/>
                    <a:p>
                      <a:pPr algn="l"/>
                      <a:r>
                        <a:rPr lang="en-US" sz="900">
                          <a:solidFill>
                            <a:srgbClr val="4C4E51"/>
                          </a:solidFill>
                          <a:effectLst/>
                          <a:latin typeface="Arial"/>
                        </a:rPr>
                        <a:t>Eggs</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Cook until yolk &amp; white are firm</a:t>
                      </a:r>
                    </a:p>
                  </a:txBody>
                  <a:tcPr marL="0" marR="0" marT="0" marB="0" anchor="ctr">
                    <a:lnL>
                      <a:noFill/>
                    </a:lnL>
                    <a:lnR>
                      <a:noFill/>
                    </a:lnR>
                    <a:lnT>
                      <a:noFill/>
                    </a:lnT>
                    <a:lnB>
                      <a:noFill/>
                    </a:lnB>
                  </a:tcPr>
                </a:tc>
              </a:tr>
              <a:tr h="182217">
                <a:tc>
                  <a:txBody>
                    <a:bodyPr/>
                    <a:lstStyle/>
                    <a:p>
                      <a:pPr algn="l"/>
                      <a:r>
                        <a:rPr lang="en-US" sz="900">
                          <a:solidFill>
                            <a:srgbClr val="4C4E51"/>
                          </a:solidFill>
                          <a:effectLst/>
                          <a:latin typeface="Arial"/>
                        </a:rPr>
                        <a:t>Egg dishes</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160 °F</a:t>
                      </a:r>
                    </a:p>
                  </a:txBody>
                  <a:tcPr marL="0" marR="0" marT="0" marB="0" anchor="ctr">
                    <a:lnL>
                      <a:noFill/>
                    </a:lnL>
                    <a:lnR>
                      <a:noFill/>
                    </a:lnR>
                    <a:lnT>
                      <a:noFill/>
                    </a:lnT>
                    <a:lnB>
                      <a:noFill/>
                    </a:lnB>
                  </a:tcPr>
                </a:tc>
              </a:tr>
              <a:tr h="182217">
                <a:tc gridSpan="2">
                  <a:txBody>
                    <a:bodyPr/>
                    <a:lstStyle/>
                    <a:p>
                      <a:pPr algn="l"/>
                      <a:r>
                        <a:rPr lang="en-US" sz="900">
                          <a:solidFill>
                            <a:srgbClr val="4C4E51"/>
                          </a:solidFill>
                          <a:effectLst/>
                          <a:latin typeface="Arial"/>
                        </a:rPr>
                        <a:t>Seafood </a:t>
                      </a:r>
                    </a:p>
                  </a:txBody>
                  <a:tcPr marL="0" marR="0" marT="0" marB="0" anchor="ctr">
                    <a:lnL>
                      <a:noFill/>
                    </a:lnL>
                    <a:lnR>
                      <a:noFill/>
                    </a:lnR>
                    <a:lnT>
                      <a:noFill/>
                    </a:lnT>
                    <a:lnB>
                      <a:noFill/>
                    </a:lnB>
                  </a:tcPr>
                </a:tc>
                <a:tc hMerge="1">
                  <a:txBody>
                    <a:bodyPr/>
                    <a:lstStyle/>
                    <a:p>
                      <a:endParaRPr lang="en-US"/>
                    </a:p>
                  </a:txBody>
                  <a:tcPr/>
                </a:tc>
              </a:tr>
              <a:tr h="364435">
                <a:tc>
                  <a:txBody>
                    <a:bodyPr/>
                    <a:lstStyle/>
                    <a:p>
                      <a:pPr algn="l"/>
                      <a:r>
                        <a:rPr lang="en-US" sz="900">
                          <a:solidFill>
                            <a:srgbClr val="4C4E51"/>
                          </a:solidFill>
                          <a:effectLst/>
                          <a:latin typeface="Arial"/>
                        </a:rPr>
                        <a:t>Fin Fish</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145 °F </a:t>
                      </a:r>
                      <a:br>
                        <a:rPr lang="en-US" sz="900">
                          <a:solidFill>
                            <a:srgbClr val="4C4E51"/>
                          </a:solidFill>
                          <a:effectLst/>
                          <a:latin typeface="Arial"/>
                        </a:rPr>
                      </a:br>
                      <a:r>
                        <a:rPr lang="en-US" sz="900">
                          <a:solidFill>
                            <a:srgbClr val="4C4E51"/>
                          </a:solidFill>
                          <a:effectLst/>
                          <a:latin typeface="Arial"/>
                        </a:rPr>
                        <a:t>flesh is opaque</a:t>
                      </a:r>
                    </a:p>
                  </a:txBody>
                  <a:tcPr marL="0" marR="0" marT="0" marB="0" anchor="ctr">
                    <a:lnL>
                      <a:noFill/>
                    </a:lnL>
                    <a:lnR>
                      <a:noFill/>
                    </a:lnR>
                    <a:lnT>
                      <a:noFill/>
                    </a:lnT>
                    <a:lnB>
                      <a:noFill/>
                    </a:lnB>
                  </a:tcPr>
                </a:tc>
              </a:tr>
              <a:tr h="182217">
                <a:tc>
                  <a:txBody>
                    <a:bodyPr/>
                    <a:lstStyle/>
                    <a:p>
                      <a:pPr algn="l"/>
                      <a:r>
                        <a:rPr lang="en-US" sz="900">
                          <a:solidFill>
                            <a:srgbClr val="4C4E51"/>
                          </a:solidFill>
                          <a:effectLst/>
                          <a:latin typeface="Arial"/>
                        </a:rPr>
                        <a:t>Shrimp, Lobster &amp; Crabs</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flesh pearly &amp; opaque</a:t>
                      </a:r>
                    </a:p>
                  </a:txBody>
                  <a:tcPr marL="0" marR="0" marT="0" marB="0" anchor="ctr">
                    <a:lnL>
                      <a:noFill/>
                    </a:lnL>
                    <a:lnR>
                      <a:noFill/>
                    </a:lnR>
                    <a:lnT>
                      <a:noFill/>
                    </a:lnT>
                    <a:lnB>
                      <a:noFill/>
                    </a:lnB>
                  </a:tcPr>
                </a:tc>
              </a:tr>
              <a:tr h="182217">
                <a:tc>
                  <a:txBody>
                    <a:bodyPr/>
                    <a:lstStyle/>
                    <a:p>
                      <a:pPr algn="l"/>
                      <a:r>
                        <a:rPr lang="en-US" sz="900">
                          <a:solidFill>
                            <a:srgbClr val="4C4E51"/>
                          </a:solidFill>
                          <a:effectLst/>
                          <a:latin typeface="Arial"/>
                        </a:rPr>
                        <a:t>Clams, Oysters &amp; Mussels</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Shells open during cooking</a:t>
                      </a:r>
                    </a:p>
                  </a:txBody>
                  <a:tcPr marL="0" marR="0" marT="0" marB="0" anchor="ctr">
                    <a:lnL>
                      <a:noFill/>
                    </a:lnL>
                    <a:lnR>
                      <a:noFill/>
                    </a:lnR>
                    <a:lnT>
                      <a:noFill/>
                    </a:lnT>
                    <a:lnB>
                      <a:noFill/>
                    </a:lnB>
                  </a:tcPr>
                </a:tc>
              </a:tr>
              <a:tr h="182217">
                <a:tc>
                  <a:txBody>
                    <a:bodyPr/>
                    <a:lstStyle/>
                    <a:p>
                      <a:pPr algn="l"/>
                      <a:r>
                        <a:rPr lang="en-US" sz="900">
                          <a:solidFill>
                            <a:srgbClr val="4C4E51"/>
                          </a:solidFill>
                          <a:effectLst/>
                          <a:latin typeface="Arial"/>
                        </a:rPr>
                        <a:t>Scallops</a:t>
                      </a:r>
                    </a:p>
                  </a:txBody>
                  <a:tcPr marL="0" marR="0" marT="0" marB="0" anchor="ctr">
                    <a:lnL>
                      <a:noFill/>
                    </a:lnL>
                    <a:lnR>
                      <a:noFill/>
                    </a:lnR>
                    <a:lnT>
                      <a:noFill/>
                    </a:lnT>
                    <a:lnB>
                      <a:noFill/>
                    </a:lnB>
                  </a:tcPr>
                </a:tc>
                <a:tc>
                  <a:txBody>
                    <a:bodyPr/>
                    <a:lstStyle/>
                    <a:p>
                      <a:pPr algn="l"/>
                      <a:r>
                        <a:rPr lang="en-US" sz="900">
                          <a:solidFill>
                            <a:srgbClr val="4C4E51"/>
                          </a:solidFill>
                          <a:effectLst/>
                          <a:latin typeface="Arial"/>
                        </a:rPr>
                        <a:t>milky white or opaque &amp; firm</a:t>
                      </a:r>
                    </a:p>
                  </a:txBody>
                  <a:tcPr marL="0" marR="0" marT="0" marB="0" anchor="ctr">
                    <a:lnL>
                      <a:noFill/>
                    </a:lnL>
                    <a:lnR>
                      <a:noFill/>
                    </a:lnR>
                    <a:lnT>
                      <a:noFill/>
                    </a:lnT>
                    <a:lnB>
                      <a:noFill/>
                    </a:lnB>
                  </a:tcPr>
                </a:tc>
              </a:tr>
              <a:tr h="182217">
                <a:tc>
                  <a:txBody>
                    <a:bodyPr/>
                    <a:lstStyle/>
                    <a:p>
                      <a:pPr algn="l"/>
                      <a:r>
                        <a:rPr lang="en-US" sz="900">
                          <a:solidFill>
                            <a:srgbClr val="4C4E51"/>
                          </a:solidFill>
                          <a:effectLst/>
                          <a:latin typeface="Arial"/>
                        </a:rPr>
                        <a:t>Leftovers &amp; Casseroles </a:t>
                      </a:r>
                    </a:p>
                  </a:txBody>
                  <a:tcPr marL="0" marR="0" marT="0" marB="0" anchor="ctr">
                    <a:lnL>
                      <a:noFill/>
                    </a:lnL>
                    <a:lnR>
                      <a:noFill/>
                    </a:lnR>
                    <a:lnT>
                      <a:noFill/>
                    </a:lnT>
                    <a:lnB>
                      <a:noFill/>
                    </a:lnB>
                  </a:tcPr>
                </a:tc>
                <a:tc>
                  <a:txBody>
                    <a:bodyPr/>
                    <a:lstStyle/>
                    <a:p>
                      <a:pPr algn="l"/>
                      <a:r>
                        <a:rPr lang="en-US" sz="900" dirty="0">
                          <a:solidFill>
                            <a:srgbClr val="4C4E51"/>
                          </a:solidFill>
                          <a:effectLst/>
                          <a:latin typeface="Arial"/>
                        </a:rPr>
                        <a:t>165 °F</a:t>
                      </a:r>
                    </a:p>
                  </a:txBody>
                  <a:tcPr marL="0" marR="0" marT="0" marB="0" anchor="ctr">
                    <a:lnL>
                      <a:noFill/>
                    </a:lnL>
                    <a:lnR>
                      <a:noFill/>
                    </a:lnR>
                    <a:lnT>
                      <a:noFill/>
                    </a:lnT>
                    <a:lnB>
                      <a:noFill/>
                    </a:lnB>
                  </a:tcPr>
                </a:tc>
              </a:tr>
            </a:tbl>
          </a:graphicData>
        </a:graphic>
      </p:graphicFrame>
      <p:sp>
        <p:nvSpPr>
          <p:cNvPr id="6" name="AutoShape 3" descr="http://www.befoodsafe.org/images/small_red_arrow.gif"/>
          <p:cNvSpPr>
            <a:spLocks noChangeAspect="1" noChangeArrowheads="1"/>
          </p:cNvSpPr>
          <p:nvPr/>
        </p:nvSpPr>
        <p:spPr bwMode="auto">
          <a:xfrm>
            <a:off x="4648200" y="2560638"/>
            <a:ext cx="57150" cy="476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http://www.befoodsafe.org/images/small_red_arrow.gif"/>
          <p:cNvSpPr>
            <a:spLocks noChangeAspect="1" noChangeArrowheads="1"/>
          </p:cNvSpPr>
          <p:nvPr/>
        </p:nvSpPr>
        <p:spPr bwMode="auto">
          <a:xfrm>
            <a:off x="4648200" y="2560638"/>
            <a:ext cx="57150" cy="476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5" descr="http://www.befoodsafe.org/images/small_red_arrow.gif"/>
          <p:cNvSpPr>
            <a:spLocks noChangeAspect="1" noChangeArrowheads="1"/>
          </p:cNvSpPr>
          <p:nvPr/>
        </p:nvSpPr>
        <p:spPr bwMode="auto">
          <a:xfrm>
            <a:off x="4648200" y="2560638"/>
            <a:ext cx="57150" cy="476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http://www.befoodsafe.org/images/small_red_arrow.gif"/>
          <p:cNvSpPr>
            <a:spLocks noChangeAspect="1" noChangeArrowheads="1"/>
          </p:cNvSpPr>
          <p:nvPr/>
        </p:nvSpPr>
        <p:spPr bwMode="auto">
          <a:xfrm>
            <a:off x="4648200" y="2560638"/>
            <a:ext cx="57150" cy="476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7" descr="http://www.befoodsafe.org/images/arrow_left.gif"/>
          <p:cNvSpPr>
            <a:spLocks noChangeAspect="1" noChangeArrowheads="1"/>
          </p:cNvSpPr>
          <p:nvPr/>
        </p:nvSpPr>
        <p:spPr bwMode="auto">
          <a:xfrm>
            <a:off x="4648200" y="2560638"/>
            <a:ext cx="57150" cy="571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2" descr="http://www.befoodsafe.org/images/small_red_arrow.gif"/>
          <p:cNvSpPr>
            <a:spLocks noChangeAspect="1" noChangeArrowheads="1"/>
          </p:cNvSpPr>
          <p:nvPr/>
        </p:nvSpPr>
        <p:spPr bwMode="auto">
          <a:xfrm>
            <a:off x="4456113" y="2424113"/>
            <a:ext cx="57150" cy="476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668641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smtClean="0"/>
              <a:t>              </a:t>
            </a:r>
            <a:r>
              <a:rPr lang="en-US" u="sng" dirty="0" smtClean="0"/>
              <a:t>CHILL</a:t>
            </a:r>
            <a:r>
              <a:rPr lang="en-US" dirty="0" smtClean="0"/>
              <a:t> FOR SAFE FOOD</a:t>
            </a:r>
            <a:endParaRPr lang="en-US" u="sng" dirty="0"/>
          </a:p>
        </p:txBody>
      </p:sp>
      <p:sp>
        <p:nvSpPr>
          <p:cNvPr id="3" name="Content Placeholder 2"/>
          <p:cNvSpPr>
            <a:spLocks noGrp="1"/>
          </p:cNvSpPr>
          <p:nvPr>
            <p:ph idx="1"/>
          </p:nvPr>
        </p:nvSpPr>
        <p:spPr/>
        <p:txBody>
          <a:bodyPr/>
          <a:lstStyle/>
          <a:p>
            <a:r>
              <a:rPr lang="en-US" dirty="0">
                <a:solidFill>
                  <a:srgbClr val="4C4E51"/>
                </a:solidFill>
                <a:latin typeface="Arial"/>
              </a:rPr>
              <a:t>CHILL leftovers and takeout foods within 2 hours.</a:t>
            </a:r>
          </a:p>
          <a:p>
            <a:r>
              <a:rPr lang="en-US" dirty="0">
                <a:solidFill>
                  <a:srgbClr val="4C4E51"/>
                </a:solidFill>
                <a:latin typeface="Arial"/>
              </a:rPr>
              <a:t>KEEP the fridge at 40 °F or below and use an appliance thermometer.</a:t>
            </a:r>
          </a:p>
          <a:p>
            <a:r>
              <a:rPr lang="en-US" dirty="0">
                <a:solidFill>
                  <a:srgbClr val="4C4E51"/>
                </a:solidFill>
                <a:latin typeface="Arial"/>
              </a:rPr>
              <a:t>THAW meat, poultry, and seafood in the fridge, not on the counter, and don't overstuff the fridge.</a:t>
            </a:r>
          </a:p>
          <a:p>
            <a:r>
              <a:rPr lang="en-US" dirty="0">
                <a:solidFill>
                  <a:srgbClr val="4C4E51"/>
                </a:solidFill>
                <a:latin typeface="Arial"/>
              </a:rPr>
              <a:t>For more information on CHILL, go to </a:t>
            </a:r>
            <a:r>
              <a:rPr lang="en-US" dirty="0">
                <a:solidFill>
                  <a:srgbClr val="4C4E51"/>
                </a:solidFill>
                <a:latin typeface="Arial"/>
                <a:hlinkClick r:id="rId3"/>
              </a:rPr>
              <a:t>www.fightbac.org</a:t>
            </a:r>
            <a:r>
              <a:rPr lang="en-US" dirty="0">
                <a:solidFill>
                  <a:srgbClr val="4C4E51"/>
                </a:solidFill>
                <a:latin typeface="Arial"/>
              </a:rPr>
              <a:t>.</a:t>
            </a:r>
          </a:p>
          <a:p>
            <a:endParaRPr lang="en-US" dirty="0"/>
          </a:p>
        </p:txBody>
      </p:sp>
    </p:spTree>
    <p:extLst>
      <p:ext uri="{BB962C8B-B14F-4D97-AF65-F5344CB8AC3E}">
        <p14:creationId xmlns:p14="http://schemas.microsoft.com/office/powerpoint/2010/main" val="39084887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smtClean="0"/>
              <a:t>SINKING CREEK IS BEING RESTORED</a:t>
            </a:r>
            <a:endParaRPr lang="en-US" dirty="0"/>
          </a:p>
        </p:txBody>
      </p:sp>
      <p:sp>
        <p:nvSpPr>
          <p:cNvPr id="5" name="Content Placeholder 4"/>
          <p:cNvSpPr>
            <a:spLocks noGrp="1"/>
          </p:cNvSpPr>
          <p:nvPr>
            <p:ph idx="1"/>
          </p:nvPr>
        </p:nvSpPr>
        <p:spPr/>
        <p:txBody>
          <a:bodyPr/>
          <a:lstStyle/>
          <a:p>
            <a:r>
              <a:rPr lang="en-US" dirty="0" smtClean="0">
                <a:latin typeface="Comic Sans MS" pitchFamily="66" charset="0"/>
              </a:rPr>
              <a:t>Over 20 old septic tanks along the shore of Sinking Creek have been filled and the homes have connected to city sewer system.</a:t>
            </a:r>
          </a:p>
          <a:p>
            <a:endParaRPr lang="en-US" dirty="0" smtClean="0">
              <a:latin typeface="Comic Sans MS" pitchFamily="66" charset="0"/>
            </a:endParaRPr>
          </a:p>
          <a:p>
            <a:r>
              <a:rPr lang="en-US" dirty="0" smtClean="0">
                <a:latin typeface="Comic Sans MS" pitchFamily="66" charset="0"/>
              </a:rPr>
              <a:t>One large pasture with Sinking Creek running through it has been fenced to keep cattle out of the stream.</a:t>
            </a:r>
          </a:p>
          <a:p>
            <a:pPr marL="0" indent="0">
              <a:buNone/>
            </a:pPr>
            <a:endParaRPr lang="en-US" dirty="0" smtClean="0">
              <a:latin typeface="Comic Sans MS" pitchFamily="66" charset="0"/>
            </a:endParaRPr>
          </a:p>
          <a:p>
            <a:r>
              <a:rPr lang="en-US" dirty="0" smtClean="0">
                <a:latin typeface="Comic Sans MS" pitchFamily="66" charset="0"/>
              </a:rPr>
              <a:t>An Environmental Park at Sinking Creek Wetlands is going to be built.</a:t>
            </a:r>
            <a:endParaRPr lang="en-US" dirty="0">
              <a:latin typeface="Comic Sans MS" pitchFamily="66" charset="0"/>
            </a:endParaRPr>
          </a:p>
        </p:txBody>
      </p:sp>
    </p:spTree>
    <p:extLst>
      <p:ext uri="{BB962C8B-B14F-4D97-AF65-F5344CB8AC3E}">
        <p14:creationId xmlns:p14="http://schemas.microsoft.com/office/powerpoint/2010/main" val="1002633283"/>
      </p:ext>
    </p:extLst>
  </p:cSld>
  <p:clrMapOvr>
    <a:masterClrMapping/>
  </p:clrMapOvr>
  <mc:AlternateContent xmlns:mc="http://schemas.openxmlformats.org/markup-compatibility/2006" xmlns:p14="http://schemas.microsoft.com/office/powerpoint/2010/main">
    <mc:Choice Requires="p14">
      <p:transition spd="slow">
        <p14:honeycomb/>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466088"/>
          </a:xfrm>
        </p:spPr>
        <p:txBody>
          <a:bodyPr>
            <a:normAutofit/>
          </a:bodyPr>
          <a:lstStyle/>
          <a:p>
            <a:pPr algn="ctr"/>
            <a:r>
              <a:rPr lang="en-US" sz="4300" dirty="0" smtClean="0"/>
              <a:t>You Can Be A Part of Jacob’s Awareness Campaign To Save Lives!!</a:t>
            </a:r>
            <a:endParaRPr lang="en-US" sz="4300" dirty="0"/>
          </a:p>
        </p:txBody>
      </p:sp>
      <p:sp>
        <p:nvSpPr>
          <p:cNvPr id="3" name="Content Placeholder 2"/>
          <p:cNvSpPr>
            <a:spLocks noGrp="1"/>
          </p:cNvSpPr>
          <p:nvPr>
            <p:ph idx="1"/>
          </p:nvPr>
        </p:nvSpPr>
        <p:spPr/>
        <p:txBody>
          <a:bodyPr>
            <a:normAutofit fontScale="92500"/>
          </a:bodyPr>
          <a:lstStyle/>
          <a:p>
            <a:r>
              <a:rPr lang="en-US" dirty="0" smtClean="0">
                <a:latin typeface="Comic Sans MS" pitchFamily="66" charset="0"/>
              </a:rPr>
              <a:t>Create an artistic, bright, eye-catching campaign sign that will be seen by hundreds, maybe thousands of people from the Jacob Francisco Memorial Awareness Walk on Saturday, April 20, 2013.</a:t>
            </a:r>
          </a:p>
          <a:p>
            <a:r>
              <a:rPr lang="en-US" dirty="0" smtClean="0">
                <a:latin typeface="Comic Sans MS" pitchFamily="66" charset="0"/>
              </a:rPr>
              <a:t>Talk to your family about walking or pedaling in the Jacob Francisco Memorial Century &amp; Awareness Walk.</a:t>
            </a:r>
          </a:p>
          <a:p>
            <a:r>
              <a:rPr lang="en-US" dirty="0" smtClean="0">
                <a:latin typeface="Comic Sans MS" pitchFamily="66" charset="0"/>
              </a:rPr>
              <a:t>Go to </a:t>
            </a:r>
            <a:r>
              <a:rPr lang="en-US" dirty="0" smtClean="0">
                <a:latin typeface="Comic Sans MS" pitchFamily="66" charset="0"/>
                <a:hlinkClick r:id="rId3"/>
              </a:rPr>
              <a:t>www.jacobfrancisco.com</a:t>
            </a:r>
            <a:r>
              <a:rPr lang="en-US" dirty="0" smtClean="0">
                <a:latin typeface="Comic Sans MS" pitchFamily="66" charset="0"/>
              </a:rPr>
              <a:t> for more information about Jacob’s event.  Also visit and “like” his </a:t>
            </a:r>
            <a:r>
              <a:rPr lang="en-US" dirty="0" err="1" smtClean="0">
                <a:latin typeface="Comic Sans MS" pitchFamily="66" charset="0"/>
              </a:rPr>
              <a:t>facebook</a:t>
            </a:r>
            <a:r>
              <a:rPr lang="en-US" dirty="0" smtClean="0">
                <a:latin typeface="Comic Sans MS" pitchFamily="66" charset="0"/>
              </a:rPr>
              <a:t> community page at www.facebook.com/jacobfrancisco.awareness. </a:t>
            </a:r>
          </a:p>
          <a:p>
            <a:endParaRPr lang="en-US" dirty="0">
              <a:latin typeface="Comic Sans MS" pitchFamily="66" charset="0"/>
            </a:endParaRPr>
          </a:p>
          <a:p>
            <a:endParaRPr lang="en-US" dirty="0">
              <a:latin typeface="Comic Sans MS" pitchFamily="66" charset="0"/>
            </a:endParaRPr>
          </a:p>
        </p:txBody>
      </p:sp>
    </p:spTree>
    <p:extLst>
      <p:ext uri="{BB962C8B-B14F-4D97-AF65-F5344CB8AC3E}">
        <p14:creationId xmlns:p14="http://schemas.microsoft.com/office/powerpoint/2010/main" val="4184801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fontScale="90000"/>
          </a:bodyPr>
          <a:lstStyle/>
          <a:p>
            <a:pPr algn="ctr"/>
            <a:r>
              <a:rPr lang="en-US" dirty="0" smtClean="0"/>
              <a:t>DON’T MISS THE EVENT</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295400"/>
            <a:ext cx="7924800" cy="5257801"/>
          </a:xfrm>
        </p:spPr>
      </p:pic>
    </p:spTree>
    <p:extLst>
      <p:ext uri="{BB962C8B-B14F-4D97-AF65-F5344CB8AC3E}">
        <p14:creationId xmlns:p14="http://schemas.microsoft.com/office/powerpoint/2010/main" val="3684880020"/>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14400"/>
          </a:xfrm>
        </p:spPr>
        <p:txBody>
          <a:bodyPr>
            <a:normAutofit fontScale="90000"/>
          </a:bodyPr>
          <a:lstStyle/>
          <a:p>
            <a:pPr algn="ctr"/>
            <a:r>
              <a:rPr lang="en-US" dirty="0" smtClean="0"/>
              <a:t>Working Together For Clean Water</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524001"/>
            <a:ext cx="8229600" cy="5105400"/>
          </a:xfrm>
        </p:spPr>
      </p:pic>
    </p:spTree>
    <p:extLst>
      <p:ext uri="{BB962C8B-B14F-4D97-AF65-F5344CB8AC3E}">
        <p14:creationId xmlns:p14="http://schemas.microsoft.com/office/powerpoint/2010/main" val="428260834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normAutofit fontScale="90000"/>
          </a:bodyPr>
          <a:lstStyle/>
          <a:p>
            <a:pPr algn="ctr"/>
            <a:r>
              <a:rPr lang="en-US" dirty="0" smtClean="0"/>
              <a:t>AWARENESS-RAISING ART </a:t>
            </a:r>
            <a:br>
              <a:rPr lang="en-US" dirty="0" smtClean="0"/>
            </a:br>
            <a:r>
              <a:rPr lang="en-US" dirty="0" smtClean="0"/>
              <a:t>TO FIX THE PROBLEM</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676401"/>
            <a:ext cx="8229600" cy="4953000"/>
          </a:xfrm>
        </p:spPr>
      </p:pic>
    </p:spTree>
    <p:extLst>
      <p:ext uri="{BB962C8B-B14F-4D97-AF65-F5344CB8AC3E}">
        <p14:creationId xmlns:p14="http://schemas.microsoft.com/office/powerpoint/2010/main" val="325892400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15112"/>
          </a:xfrm>
        </p:spPr>
        <p:txBody>
          <a:bodyPr>
            <a:normAutofit fontScale="90000"/>
          </a:bodyPr>
          <a:lstStyle/>
          <a:p>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990600"/>
            <a:ext cx="8458199" cy="5257800"/>
          </a:xfrm>
        </p:spPr>
      </p:pic>
    </p:spTree>
    <p:extLst>
      <p:ext uri="{BB962C8B-B14F-4D97-AF65-F5344CB8AC3E}">
        <p14:creationId xmlns:p14="http://schemas.microsoft.com/office/powerpoint/2010/main" val="134049747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210312"/>
          </a:xfrm>
        </p:spPr>
        <p:txBody>
          <a:bodyPr>
            <a:normAutofit fontScale="90000"/>
          </a:bodyPr>
          <a:lstStyle/>
          <a:p>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4800" y="1143000"/>
            <a:ext cx="8458200" cy="5410200"/>
          </a:xfrm>
        </p:spPr>
      </p:pic>
    </p:spTree>
    <p:extLst>
      <p:ext uri="{BB962C8B-B14F-4D97-AF65-F5344CB8AC3E}">
        <p14:creationId xmlns:p14="http://schemas.microsoft.com/office/powerpoint/2010/main" val="192146032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American Academy of Microbiology, “</a:t>
            </a:r>
            <a:r>
              <a:rPr lang="en-US" i="1" dirty="0" smtClean="0"/>
              <a:t>E. Coli: </a:t>
            </a:r>
            <a:r>
              <a:rPr lang="en-US" dirty="0" smtClean="0"/>
              <a:t>Good, Bad, &amp; Deadly”  2011</a:t>
            </a:r>
          </a:p>
          <a:p>
            <a:r>
              <a:rPr lang="en-US" dirty="0" smtClean="0"/>
              <a:t>Boone Watershed Partnership, </a:t>
            </a:r>
            <a:r>
              <a:rPr lang="en-US" dirty="0" smtClean="0">
                <a:hlinkClick r:id="rId2"/>
              </a:rPr>
              <a:t>www.boonewatershed.com</a:t>
            </a:r>
            <a:endParaRPr lang="en-US" dirty="0" smtClean="0"/>
          </a:p>
          <a:p>
            <a:r>
              <a:rPr lang="en-US" dirty="0" smtClean="0"/>
              <a:t>Bill Francisco </a:t>
            </a:r>
          </a:p>
          <a:p>
            <a:pPr lvl="1"/>
            <a:r>
              <a:rPr lang="en-US" dirty="0" smtClean="0">
                <a:hlinkClick r:id="rId3"/>
              </a:rPr>
              <a:t>http://www.facebook.com/jacobfrancisco.awareness</a:t>
            </a:r>
            <a:endParaRPr lang="en-US" dirty="0" smtClean="0"/>
          </a:p>
          <a:p>
            <a:pPr lvl="1"/>
            <a:r>
              <a:rPr lang="en-US" dirty="0" smtClean="0">
                <a:hlinkClick r:id="rId4"/>
              </a:rPr>
              <a:t>http://www.jacobfrancisco.com</a:t>
            </a:r>
            <a:endParaRPr lang="en-US" dirty="0" smtClean="0"/>
          </a:p>
          <a:p>
            <a:r>
              <a:rPr lang="en-US" dirty="0" smtClean="0"/>
              <a:t>Partnership for Food Safety Education, </a:t>
            </a:r>
            <a:r>
              <a:rPr lang="en-US" dirty="0" smtClean="0">
                <a:hlinkClick r:id="rId5"/>
              </a:rPr>
              <a:t>http</a:t>
            </a:r>
            <a:r>
              <a:rPr lang="en-US" smtClean="0">
                <a:hlinkClick r:id="rId5"/>
              </a:rPr>
              <a:t>://www.fightbac.org</a:t>
            </a:r>
            <a:endParaRPr lang="en-US" smtClean="0"/>
          </a:p>
          <a:p>
            <a:r>
              <a:rPr lang="en-US" smtClean="0"/>
              <a:t>Google </a:t>
            </a:r>
            <a:r>
              <a:rPr lang="en-US" dirty="0" smtClean="0"/>
              <a:t>Image Sources:</a:t>
            </a:r>
          </a:p>
          <a:p>
            <a:pPr lvl="1"/>
            <a:r>
              <a:rPr lang="en-US" dirty="0" smtClean="0">
                <a:hlinkClick r:id="rId6"/>
              </a:rPr>
              <a:t>www.spcure.org</a:t>
            </a:r>
            <a:endParaRPr lang="en-US" dirty="0" smtClean="0"/>
          </a:p>
          <a:p>
            <a:pPr lvl="1"/>
            <a:r>
              <a:rPr lang="en-US" dirty="0" smtClean="0">
                <a:hlinkClick r:id="rId7"/>
              </a:rPr>
              <a:t>www.home-water-filters-purifiers.com</a:t>
            </a:r>
            <a:endParaRPr lang="en-US" dirty="0" smtClean="0"/>
          </a:p>
          <a:p>
            <a:pPr lvl="1"/>
            <a:r>
              <a:rPr lang="en-US" dirty="0" smtClean="0">
                <a:hlinkClick r:id="rId8"/>
              </a:rPr>
              <a:t>www.omafra.gov.on.ca</a:t>
            </a:r>
            <a:endParaRPr lang="en-US" dirty="0" smtClean="0"/>
          </a:p>
          <a:p>
            <a:pPr lvl="1"/>
            <a:r>
              <a:rPr lang="en-US" dirty="0" smtClean="0">
                <a:hlinkClick r:id="rId9"/>
              </a:rPr>
              <a:t>www.nocafos.org</a:t>
            </a:r>
            <a:endParaRPr lang="en-US" dirty="0" smtClean="0"/>
          </a:p>
          <a:p>
            <a:pPr lvl="1"/>
            <a:r>
              <a:rPr lang="en-US" dirty="0" smtClean="0"/>
              <a:t>septic-system.info</a:t>
            </a:r>
          </a:p>
          <a:p>
            <a:pPr lvl="1"/>
            <a:r>
              <a:rPr lang="en-US" dirty="0" smtClean="0">
                <a:hlinkClick r:id="rId10"/>
              </a:rPr>
              <a:t>www.pottyon.com</a:t>
            </a:r>
            <a:endParaRPr lang="en-US" dirty="0" smtClean="0"/>
          </a:p>
          <a:p>
            <a:pPr lvl="1"/>
            <a:r>
              <a:rPr lang="en-US" dirty="0"/>
              <a:t>ntnews.com.au</a:t>
            </a:r>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endParaRPr lang="en-US" dirty="0"/>
          </a:p>
        </p:txBody>
      </p:sp>
    </p:spTree>
    <p:extLst>
      <p:ext uri="{BB962C8B-B14F-4D97-AF65-F5344CB8AC3E}">
        <p14:creationId xmlns:p14="http://schemas.microsoft.com/office/powerpoint/2010/main" val="1774230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2873</TotalTime>
  <Words>1718</Words>
  <Application>Microsoft Office PowerPoint</Application>
  <PresentationFormat>On-screen Show (4:3)</PresentationFormat>
  <Paragraphs>199</Paragraphs>
  <Slides>34</Slides>
  <Notes>26</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Flow</vt:lpstr>
      <vt:lpstr>Jacob Francisco Memorial Century &amp; Awareness Walk</vt:lpstr>
      <vt:lpstr>A SPECTACULAR BIG EVENT IN JOHNSON CITY</vt:lpstr>
      <vt:lpstr>Who Is Jacob Francisco?</vt:lpstr>
      <vt:lpstr>NOW SAVING LIVES</vt:lpstr>
      <vt:lpstr>What is Boone Watershed?</vt:lpstr>
      <vt:lpstr>A Model of a Watershed</vt:lpstr>
      <vt:lpstr>Boone Watershed Facts</vt:lpstr>
      <vt:lpstr>Why is Sinking Creek Important to Boone Watershed?</vt:lpstr>
      <vt:lpstr>LISTEN GOOD HERE!!</vt:lpstr>
      <vt:lpstr>BEWARE AT SINKING CREEK</vt:lpstr>
      <vt:lpstr>What Is E. Coli Bacteria?</vt:lpstr>
      <vt:lpstr>One-Celled Organism  That Multiplies</vt:lpstr>
      <vt:lpstr>Where Does the  Bad E. Coli Come From?</vt:lpstr>
      <vt:lpstr>LOOK &amp; REMEMBER</vt:lpstr>
      <vt:lpstr>PowerPoint Presentation</vt:lpstr>
      <vt:lpstr>PowerPoint Presentation</vt:lpstr>
      <vt:lpstr>PowerPoint Presentation</vt:lpstr>
      <vt:lpstr>PowerPoint Presentation</vt:lpstr>
      <vt:lpstr>Both Streams Could Have  E. Coli  Bacteria</vt:lpstr>
      <vt:lpstr>PLAY, PLAY AGAIN, AND  WASH HANDS, WASH AGAIN</vt:lpstr>
      <vt:lpstr>FARMERS NEED TO BE FAMILIAR  WITH IRRIGATION SOURCE</vt:lpstr>
      <vt:lpstr>ALWAYS COOK WELL</vt:lpstr>
      <vt:lpstr>          CLEAN FOR SAFE FOOD                      </vt:lpstr>
      <vt:lpstr>        SEPARATE FOR SAFE FOOD</vt:lpstr>
      <vt:lpstr>  COOK PROPERLY FOR SAFE FOOD </vt:lpstr>
      <vt:lpstr>               CHILL FOR SAFE FOOD</vt:lpstr>
      <vt:lpstr>SINKING CREEK IS BEING RESTORED</vt:lpstr>
      <vt:lpstr>You Can Be A Part of Jacob’s Awareness Campaign To Save Lives!!</vt:lpstr>
      <vt:lpstr>DON’T MISS THE EVENT</vt:lpstr>
      <vt:lpstr>Working Together For Clean Water</vt:lpstr>
      <vt:lpstr>AWARENESS-RAISING ART  TO FIX THE PROBLEM</vt:lpstr>
      <vt:lpstr>PowerPoint Presentation</vt:lpstr>
      <vt:lpstr>PowerPoint Presentation</vt:lpstr>
      <vt:lpstr>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 Francisco Memorial Century &amp; Awareness Walk</dc:title>
  <dc:creator>bill</dc:creator>
  <cp:lastModifiedBy>bill</cp:lastModifiedBy>
  <cp:revision>60</cp:revision>
  <dcterms:created xsi:type="dcterms:W3CDTF">2012-02-27T17:22:43Z</dcterms:created>
  <dcterms:modified xsi:type="dcterms:W3CDTF">2013-01-21T16:08:24Z</dcterms:modified>
</cp:coreProperties>
</file>