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83" r:id="rId15"/>
    <p:sldId id="269" r:id="rId16"/>
    <p:sldId id="270" r:id="rId17"/>
    <p:sldId id="271" r:id="rId18"/>
    <p:sldId id="272" r:id="rId19"/>
    <p:sldId id="273" r:id="rId20"/>
    <p:sldId id="274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FC887-9E85-4910-8D71-036A8C4B7223}" type="datetimeFigureOut">
              <a:rPr lang="en-US" smtClean="0"/>
              <a:t>4/27/2012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18F1F-66AF-4154-B126-8E728FF4342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FC887-9E85-4910-8D71-036A8C4B7223}" type="datetimeFigureOut">
              <a:rPr lang="en-US" smtClean="0"/>
              <a:t>4/27/2012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18F1F-66AF-4154-B126-8E728FF4342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FC887-9E85-4910-8D71-036A8C4B7223}" type="datetimeFigureOut">
              <a:rPr lang="en-US" smtClean="0"/>
              <a:t>4/27/2012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18F1F-66AF-4154-B126-8E728FF4342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FC887-9E85-4910-8D71-036A8C4B7223}" type="datetimeFigureOut">
              <a:rPr lang="en-US" smtClean="0"/>
              <a:t>4/27/2012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18F1F-66AF-4154-B126-8E728FF4342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FC887-9E85-4910-8D71-036A8C4B7223}" type="datetimeFigureOut">
              <a:rPr lang="en-US" smtClean="0"/>
              <a:t>4/27/2012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18F1F-66AF-4154-B126-8E728FF4342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FC887-9E85-4910-8D71-036A8C4B7223}" type="datetimeFigureOut">
              <a:rPr lang="en-US" smtClean="0"/>
              <a:t>4/27/2012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18F1F-66AF-4154-B126-8E728FF4342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FC887-9E85-4910-8D71-036A8C4B7223}" type="datetimeFigureOut">
              <a:rPr lang="en-US" smtClean="0"/>
              <a:t>4/27/2012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18F1F-66AF-4154-B126-8E728FF4342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FC887-9E85-4910-8D71-036A8C4B7223}" type="datetimeFigureOut">
              <a:rPr lang="en-US" smtClean="0"/>
              <a:t>4/27/2012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18F1F-66AF-4154-B126-8E728FF4342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FC887-9E85-4910-8D71-036A8C4B7223}" type="datetimeFigureOut">
              <a:rPr lang="en-US" smtClean="0"/>
              <a:t>4/27/2012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18F1F-66AF-4154-B126-8E728FF4342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FC887-9E85-4910-8D71-036A8C4B7223}" type="datetimeFigureOut">
              <a:rPr lang="en-US" smtClean="0"/>
              <a:t>4/27/2012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18F1F-66AF-4154-B126-8E728FF4342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FC887-9E85-4910-8D71-036A8C4B7223}" type="datetimeFigureOut">
              <a:rPr lang="en-US" smtClean="0"/>
              <a:t>4/27/2012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18F1F-66AF-4154-B126-8E728FF4342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23FC887-9E85-4910-8D71-036A8C4B7223}" type="datetimeFigureOut">
              <a:rPr lang="en-US" smtClean="0"/>
              <a:t>4/27/2012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4918F1F-66AF-4154-B126-8E728FF43425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onewatershed.com/" TargetMode="External"/><Relationship Id="rId2" Type="http://schemas.openxmlformats.org/officeDocument/2006/relationships/hyperlink" Target="http://www.jacobfrancisco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7421980" cy="1470025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Comic Sans MS" pitchFamily="66" charset="0"/>
              </a:rPr>
              <a:t>Environmental Education Park at Sinking Creek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400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Comic Sans MS" pitchFamily="66" charset="0"/>
              </a:rPr>
              <a:t>A Community Project Inspired by </a:t>
            </a:r>
            <a:br>
              <a:rPr lang="en-US" dirty="0" smtClean="0">
                <a:latin typeface="Comic Sans MS" pitchFamily="66" charset="0"/>
              </a:rPr>
            </a:br>
            <a:r>
              <a:rPr lang="en-US" dirty="0" smtClean="0">
                <a:latin typeface="Comic Sans MS" pitchFamily="66" charset="0"/>
              </a:rPr>
              <a:t>A Six Year-Old Boy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057400"/>
            <a:ext cx="1828800" cy="2209800"/>
          </a:xfr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962400" y="1600200"/>
            <a:ext cx="47244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Boone Watershed Partnership</a:t>
            </a:r>
          </a:p>
          <a:p>
            <a:r>
              <a:rPr lang="en-US" dirty="0" smtClean="0"/>
              <a:t>City of Johnson City</a:t>
            </a:r>
          </a:p>
          <a:p>
            <a:r>
              <a:rPr lang="en-US" dirty="0" smtClean="0"/>
              <a:t>East Tennessee State University</a:t>
            </a:r>
          </a:p>
          <a:p>
            <a:r>
              <a:rPr lang="en-US" dirty="0" smtClean="0"/>
              <a:t>Corporate </a:t>
            </a:r>
            <a:r>
              <a:rPr lang="en-US" dirty="0" smtClean="0"/>
              <a:t>Partners</a:t>
            </a:r>
          </a:p>
          <a:p>
            <a:r>
              <a:rPr lang="en-US" dirty="0" smtClean="0"/>
              <a:t>Individual Contributions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5643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Sinking Creek Is Contaminated with Harmful 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E. coli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Bacteria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381000"/>
            <a:ext cx="5181600" cy="5943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20000"/>
          </a:bodyPr>
          <a:lstStyle/>
          <a:p>
            <a:endParaRPr lang="en-US" sz="1600" dirty="0" smtClean="0"/>
          </a:p>
          <a:p>
            <a:r>
              <a:rPr lang="en-US" sz="1600" dirty="0" smtClean="0"/>
              <a:t>It is on Tennessee’s 303(d) list of impaired streams</a:t>
            </a:r>
          </a:p>
          <a:p>
            <a:endParaRPr lang="en-US" sz="1600" dirty="0" smtClean="0"/>
          </a:p>
          <a:p>
            <a:r>
              <a:rPr lang="en-US" sz="1600" dirty="0" smtClean="0"/>
              <a:t>It is almost 10 miles long running through south Johnson City as a tributary to Watauga River in the Boone Watershed.</a:t>
            </a:r>
          </a:p>
          <a:p>
            <a:endParaRPr lang="en-US" sz="1600" dirty="0"/>
          </a:p>
          <a:p>
            <a:r>
              <a:rPr lang="en-US" sz="1600" dirty="0" smtClean="0"/>
              <a:t>Boone Watershed is one of the most densely populated watersheds in the TVA system.</a:t>
            </a:r>
          </a:p>
          <a:p>
            <a:endParaRPr lang="en-US" sz="1600" dirty="0"/>
          </a:p>
          <a:p>
            <a:r>
              <a:rPr lang="en-US" sz="1600" dirty="0" smtClean="0"/>
              <a:t>Certain parts of Sinking Creek are not safe for kids to explore or for families to  irrigate their gardens.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7029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 Unknown Source of </a:t>
            </a:r>
            <a:r>
              <a:rPr lang="en-US" i="1" dirty="0" smtClean="0"/>
              <a:t>E. Coli </a:t>
            </a:r>
            <a:r>
              <a:rPr lang="en-US" dirty="0" smtClean="0"/>
              <a:t>0157:H7 Killed Six Year-Old Jacob Francisco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Three days before Father’s Day 2004, Jacob had a low-grade fever and lethargic, but the next day he was playing.</a:t>
            </a:r>
          </a:p>
          <a:p>
            <a:r>
              <a:rPr lang="en-US" dirty="0" smtClean="0"/>
              <a:t>Saturday morning, he had abdominal cramps, diarrhea, and blood was discovered in his stool.  His pediatrician suspected </a:t>
            </a:r>
            <a:r>
              <a:rPr lang="en-US" i="1" dirty="0" smtClean="0"/>
              <a:t>E. coli </a:t>
            </a:r>
            <a:r>
              <a:rPr lang="en-US" dirty="0" smtClean="0"/>
              <a:t>contamination, and sent him home with instructions to hydrate.  There is no medicine.</a:t>
            </a:r>
          </a:p>
          <a:p>
            <a:r>
              <a:rPr lang="en-US" dirty="0" smtClean="0"/>
              <a:t>His cramps continued through Father’s Day, but Monday the pediatrician said Jacob appeared more hydrated than Saturday.</a:t>
            </a:r>
          </a:p>
          <a:p>
            <a:r>
              <a:rPr lang="en-US" dirty="0" smtClean="0"/>
              <a:t>The next day, Jacob was placed in PICU at Johnson City Medical Center.  He died there seven days later.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68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Comic Sans MS" pitchFamily="66" charset="0"/>
              </a:rPr>
              <a:t>Jacob’s Fame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omic Sans MS" pitchFamily="66" charset="0"/>
              </a:rPr>
              <a:t>A couple months before he got sick, Jacob declared that he would be famous one day.</a:t>
            </a:r>
          </a:p>
          <a:p>
            <a:r>
              <a:rPr lang="en-US" dirty="0" smtClean="0">
                <a:latin typeface="Comic Sans MS" pitchFamily="66" charset="0"/>
              </a:rPr>
              <a:t>When his mother asked for what would be his fame, Jacob couldn’t say.</a:t>
            </a:r>
          </a:p>
          <a:p>
            <a:r>
              <a:rPr lang="en-US" dirty="0" smtClean="0">
                <a:latin typeface="Comic Sans MS" pitchFamily="66" charset="0"/>
              </a:rPr>
              <a:t>He said he didn’t know for what he would be famous, but he said that he would be on the covers of magazines.</a:t>
            </a:r>
          </a:p>
          <a:p>
            <a:r>
              <a:rPr lang="en-US" dirty="0" smtClean="0">
                <a:latin typeface="Comic Sans MS" pitchFamily="66" charset="0"/>
              </a:rPr>
              <a:t>His family struggles to create Jacob’s fame for saving lives.</a:t>
            </a:r>
            <a:endParaRPr lang="en-US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54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Comic Sans MS" pitchFamily="66" charset="0"/>
              </a:rPr>
              <a:t>Envision A Park Where </a:t>
            </a:r>
            <a:br>
              <a:rPr lang="en-US" dirty="0" smtClean="0">
                <a:latin typeface="Comic Sans MS" pitchFamily="66" charset="0"/>
              </a:rPr>
            </a:br>
            <a:r>
              <a:rPr lang="en-US" dirty="0" smtClean="0">
                <a:latin typeface="Comic Sans MS" pitchFamily="66" charset="0"/>
              </a:rPr>
              <a:t>Young Scientists Are Developed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600200"/>
            <a:ext cx="4038600" cy="4648200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488" y="1867958"/>
            <a:ext cx="3470275" cy="3934884"/>
          </a:xfrm>
        </p:spPr>
      </p:pic>
    </p:spTree>
    <p:extLst>
      <p:ext uri="{BB962C8B-B14F-4D97-AF65-F5344CB8AC3E}">
        <p14:creationId xmlns:p14="http://schemas.microsoft.com/office/powerpoint/2010/main" val="13871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52400"/>
            <a:ext cx="7123080" cy="1447799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latin typeface="Comic Sans MS" pitchFamily="66" charset="0"/>
              </a:rPr>
              <a:t>Students From Elementary through Post-Graduate Studies Will Learn </a:t>
            </a:r>
            <a:endParaRPr lang="en-US" sz="3600" dirty="0">
              <a:latin typeface="Comic Sans MS" pitchFamily="66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0200"/>
            <a:ext cx="4038600" cy="44958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600200"/>
            <a:ext cx="4038600" cy="4495800"/>
          </a:xfrm>
        </p:spPr>
      </p:pic>
    </p:spTree>
    <p:extLst>
      <p:ext uri="{BB962C8B-B14F-4D97-AF65-F5344CB8AC3E}">
        <p14:creationId xmlns:p14="http://schemas.microsoft.com/office/powerpoint/2010/main" val="393772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9540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latin typeface="Comic Sans MS" pitchFamily="66" charset="0"/>
              </a:rPr>
              <a:t>Outdoor Classroom, Interpretive Signs, Boardwalks and Trails Over </a:t>
            </a:r>
            <a:r>
              <a:rPr lang="en-US" sz="3200" dirty="0" smtClean="0">
                <a:latin typeface="Comic Sans MS" pitchFamily="66" charset="0"/>
              </a:rPr>
              <a:t>Habitats Similar To Pistol Creek Wetlands </a:t>
            </a:r>
            <a:endParaRPr lang="en-US" sz="3200" dirty="0">
              <a:latin typeface="Comic Sans MS" pitchFamily="66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0" y="1867058"/>
            <a:ext cx="3471863" cy="3936684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488" y="1867958"/>
            <a:ext cx="3470275" cy="3934884"/>
          </a:xfrm>
        </p:spPr>
      </p:pic>
    </p:spTree>
    <p:extLst>
      <p:ext uri="{BB962C8B-B14F-4D97-AF65-F5344CB8AC3E}">
        <p14:creationId xmlns:p14="http://schemas.microsoft.com/office/powerpoint/2010/main" val="11588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66800"/>
            <a:ext cx="4038600" cy="5257800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066800"/>
            <a:ext cx="4038600" cy="5257800"/>
          </a:xfrm>
        </p:spPr>
      </p:pic>
    </p:spTree>
    <p:extLst>
      <p:ext uri="{BB962C8B-B14F-4D97-AF65-F5344CB8AC3E}">
        <p14:creationId xmlns:p14="http://schemas.microsoft.com/office/powerpoint/2010/main" val="133866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66800"/>
            <a:ext cx="4038600" cy="54102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066800"/>
            <a:ext cx="4114800" cy="5410200"/>
          </a:xfrm>
        </p:spPr>
      </p:pic>
    </p:spTree>
    <p:extLst>
      <p:ext uri="{BB962C8B-B14F-4D97-AF65-F5344CB8AC3E}">
        <p14:creationId xmlns:p14="http://schemas.microsoft.com/office/powerpoint/2010/main" val="232570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04800"/>
            <a:ext cx="7123080" cy="1295399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latin typeface="Comic Sans MS" pitchFamily="66" charset="0"/>
              </a:rPr>
              <a:t>We Can </a:t>
            </a:r>
            <a:r>
              <a:rPr lang="en-US" sz="3200" dirty="0" smtClean="0">
                <a:latin typeface="Comic Sans MS" pitchFamily="66" charset="0"/>
              </a:rPr>
              <a:t>Do </a:t>
            </a:r>
            <a:r>
              <a:rPr lang="en-US" sz="3200" dirty="0" smtClean="0">
                <a:latin typeface="Comic Sans MS" pitchFamily="66" charset="0"/>
              </a:rPr>
              <a:t>Better Than This </a:t>
            </a:r>
            <a:r>
              <a:rPr lang="en-US" sz="3200" dirty="0" smtClean="0">
                <a:latin typeface="Comic Sans MS" pitchFamily="66" charset="0"/>
              </a:rPr>
              <a:t/>
            </a:r>
            <a:br>
              <a:rPr lang="en-US" sz="3200" dirty="0" smtClean="0">
                <a:latin typeface="Comic Sans MS" pitchFamily="66" charset="0"/>
              </a:rPr>
            </a:br>
            <a:r>
              <a:rPr lang="en-US" sz="3200" dirty="0" smtClean="0">
                <a:latin typeface="Comic Sans MS" pitchFamily="66" charset="0"/>
              </a:rPr>
              <a:t>With the 28 </a:t>
            </a:r>
            <a:r>
              <a:rPr lang="en-US" sz="3200" dirty="0" smtClean="0">
                <a:latin typeface="Comic Sans MS" pitchFamily="66" charset="0"/>
              </a:rPr>
              <a:t>Acres at Sinking Creek </a:t>
            </a:r>
            <a:br>
              <a:rPr lang="en-US" sz="3200" dirty="0" smtClean="0">
                <a:latin typeface="Comic Sans MS" pitchFamily="66" charset="0"/>
              </a:rPr>
            </a:br>
            <a:r>
              <a:rPr lang="en-US" sz="3200" dirty="0" smtClean="0">
                <a:latin typeface="Comic Sans MS" pitchFamily="66" charset="0"/>
              </a:rPr>
              <a:t>in Johnson City</a:t>
            </a:r>
            <a:endParaRPr lang="en-US" sz="3200" dirty="0">
              <a:latin typeface="Comic Sans MS" pitchFamily="66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0" y="1867058"/>
            <a:ext cx="3471863" cy="3936684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488" y="1867958"/>
            <a:ext cx="3470275" cy="3934884"/>
          </a:xfrm>
        </p:spPr>
      </p:pic>
    </p:spTree>
    <p:extLst>
      <p:ext uri="{BB962C8B-B14F-4D97-AF65-F5344CB8AC3E}">
        <p14:creationId xmlns:p14="http://schemas.microsoft.com/office/powerpoint/2010/main" val="212755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0" y="1867058"/>
            <a:ext cx="3471863" cy="3936684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488" y="1867958"/>
            <a:ext cx="3470275" cy="3934884"/>
          </a:xfrm>
        </p:spPr>
      </p:pic>
    </p:spTree>
    <p:extLst>
      <p:ext uri="{BB962C8B-B14F-4D97-AF65-F5344CB8AC3E}">
        <p14:creationId xmlns:p14="http://schemas.microsoft.com/office/powerpoint/2010/main" val="367923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0" y="1867058"/>
            <a:ext cx="3471863" cy="3936684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488" y="1867958"/>
            <a:ext cx="3470275" cy="3934884"/>
          </a:xfrm>
        </p:spPr>
      </p:pic>
    </p:spTree>
    <p:extLst>
      <p:ext uri="{BB962C8B-B14F-4D97-AF65-F5344CB8AC3E}">
        <p14:creationId xmlns:p14="http://schemas.microsoft.com/office/powerpoint/2010/main" val="313089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193" y="1809750"/>
            <a:ext cx="3456776" cy="4051300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237" y="1809750"/>
            <a:ext cx="3456776" cy="4051300"/>
          </a:xfrm>
        </p:spPr>
      </p:pic>
    </p:spTree>
    <p:extLst>
      <p:ext uri="{BB962C8B-B14F-4D97-AF65-F5344CB8AC3E}">
        <p14:creationId xmlns:p14="http://schemas.microsoft.com/office/powerpoint/2010/main" val="305642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It Is A Beautiful 28 Acres That Deserves The Right Attention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193" y="1809750"/>
            <a:ext cx="3456776" cy="4051300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722" y="1809750"/>
            <a:ext cx="3411806" cy="4051300"/>
          </a:xfrm>
        </p:spPr>
      </p:pic>
    </p:spTree>
    <p:extLst>
      <p:ext uri="{BB962C8B-B14F-4D97-AF65-F5344CB8AC3E}">
        <p14:creationId xmlns:p14="http://schemas.microsoft.com/office/powerpoint/2010/main" val="187449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193" y="1809750"/>
            <a:ext cx="3456776" cy="40513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237" y="1809750"/>
            <a:ext cx="3456776" cy="4051300"/>
          </a:xfrm>
        </p:spPr>
      </p:pic>
    </p:spTree>
    <p:extLst>
      <p:ext uri="{BB962C8B-B14F-4D97-AF65-F5344CB8AC3E}">
        <p14:creationId xmlns:p14="http://schemas.microsoft.com/office/powerpoint/2010/main" val="318646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193" y="1809750"/>
            <a:ext cx="3456776" cy="4051300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237" y="1809750"/>
            <a:ext cx="3456776" cy="4051300"/>
          </a:xfrm>
        </p:spPr>
      </p:pic>
    </p:spTree>
    <p:extLst>
      <p:ext uri="{BB962C8B-B14F-4D97-AF65-F5344CB8AC3E}">
        <p14:creationId xmlns:p14="http://schemas.microsoft.com/office/powerpoint/2010/main" val="337645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0" y="1834877"/>
            <a:ext cx="3471863" cy="4001045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488" y="1835792"/>
            <a:ext cx="3470275" cy="3999215"/>
          </a:xfrm>
        </p:spPr>
      </p:pic>
    </p:spTree>
    <p:extLst>
      <p:ext uri="{BB962C8B-B14F-4D97-AF65-F5344CB8AC3E}">
        <p14:creationId xmlns:p14="http://schemas.microsoft.com/office/powerpoint/2010/main" val="329469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193" y="1809750"/>
            <a:ext cx="3456776" cy="4051300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488" y="1835792"/>
            <a:ext cx="3470275" cy="3999215"/>
          </a:xfrm>
        </p:spPr>
      </p:pic>
    </p:spTree>
    <p:extLst>
      <p:ext uri="{BB962C8B-B14F-4D97-AF65-F5344CB8AC3E}">
        <p14:creationId xmlns:p14="http://schemas.microsoft.com/office/powerpoint/2010/main" val="2177057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0" y="1834877"/>
            <a:ext cx="3471863" cy="4001045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237" y="1809750"/>
            <a:ext cx="3456776" cy="4051300"/>
          </a:xfrm>
        </p:spPr>
      </p:pic>
    </p:spTree>
    <p:extLst>
      <p:ext uri="{BB962C8B-B14F-4D97-AF65-F5344CB8AC3E}">
        <p14:creationId xmlns:p14="http://schemas.microsoft.com/office/powerpoint/2010/main" val="117100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473" y="1809750"/>
            <a:ext cx="2862217" cy="40513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237" y="1809750"/>
            <a:ext cx="3456776" cy="4051300"/>
          </a:xfrm>
        </p:spPr>
      </p:pic>
    </p:spTree>
    <p:extLst>
      <p:ext uri="{BB962C8B-B14F-4D97-AF65-F5344CB8AC3E}">
        <p14:creationId xmlns:p14="http://schemas.microsoft.com/office/powerpoint/2010/main" val="212534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0200"/>
            <a:ext cx="3716536" cy="4525963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600200"/>
            <a:ext cx="4267200" cy="4572000"/>
          </a:xfrm>
        </p:spPr>
      </p:pic>
    </p:spTree>
    <p:extLst>
      <p:ext uri="{BB962C8B-B14F-4D97-AF65-F5344CB8AC3E}">
        <p14:creationId xmlns:p14="http://schemas.microsoft.com/office/powerpoint/2010/main" val="386175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>
            <a:noAutofit/>
          </a:bodyPr>
          <a:lstStyle/>
          <a:p>
            <a:r>
              <a:rPr lang="en-US" sz="3200" dirty="0" smtClean="0"/>
              <a:t>Preliminary Layout of Parking Lot, Outdoor Classroom, Boardwalk, and Bridges at Sinking Creek Wetlands</a:t>
            </a:r>
            <a:endParaRPr lang="en-US" sz="32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806" y="1806575"/>
            <a:ext cx="6818387" cy="4052888"/>
          </a:xfrm>
        </p:spPr>
      </p:pic>
    </p:spTree>
    <p:extLst>
      <p:ext uri="{BB962C8B-B14F-4D97-AF65-F5344CB8AC3E}">
        <p14:creationId xmlns:p14="http://schemas.microsoft.com/office/powerpoint/2010/main" val="120702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Items and Cost Estimates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Parking:	15 stalls &amp; 3 bus stalls:	$140,000</a:t>
            </a:r>
          </a:p>
          <a:p>
            <a:r>
              <a:rPr lang="en-US" dirty="0" smtClean="0"/>
              <a:t>Gazebo:	32’ Diameter:			  $45,000</a:t>
            </a:r>
          </a:p>
          <a:p>
            <a:r>
              <a:rPr lang="en-US" dirty="0" smtClean="0"/>
              <a:t>Boardwalk: 1900 LF – 8’ wide:	$285,000</a:t>
            </a:r>
          </a:p>
          <a:p>
            <a:r>
              <a:rPr lang="en-US" dirty="0" smtClean="0"/>
              <a:t>Signage:							?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ESTIMATED TOTAL:					$500,000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95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Comic Sans MS" pitchFamily="66" charset="0"/>
              </a:rPr>
              <a:t>Be A Part of Making Jacob </a:t>
            </a:r>
            <a:br>
              <a:rPr lang="en-US" dirty="0" smtClean="0">
                <a:latin typeface="Comic Sans MS" pitchFamily="66" charset="0"/>
              </a:rPr>
            </a:br>
            <a:r>
              <a:rPr lang="en-US" dirty="0" smtClean="0">
                <a:latin typeface="Comic Sans MS" pitchFamily="66" charset="0"/>
              </a:rPr>
              <a:t>Famous for Saving Lives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200000"/>
              </a:lnSpc>
              <a:buNone/>
            </a:pPr>
            <a:r>
              <a:rPr lang="en-US" dirty="0" smtClean="0">
                <a:latin typeface="Comic Sans MS" pitchFamily="66" charset="0"/>
              </a:rPr>
              <a:t>“Mommy, I’m going to be famous one day,” said Jacob spontaneously.  His mother asked, “Are you going to be a famous soccer player?”  “No,” Jacob replied.  She asked, “Are you going to be president of the United States?”  “No,” Jacob replied, “I don’t know what I’ll be famous for, but I will be on the covers of magazines.”</a:t>
            </a:r>
            <a:endParaRPr lang="en-US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35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009442" y="838201"/>
            <a:ext cx="7117180" cy="1447799"/>
          </a:xfrm>
        </p:spPr>
        <p:txBody>
          <a:bodyPr/>
          <a:lstStyle/>
          <a:p>
            <a:pPr algn="ctr"/>
            <a:r>
              <a:rPr lang="en-US" dirty="0" smtClean="0">
                <a:latin typeface="Comic Sans MS" pitchFamily="66" charset="0"/>
              </a:rPr>
              <a:t>Tax-Deductible Donations Welcome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type="subTitle" idx="1"/>
          </p:nvPr>
        </p:nvSpPr>
        <p:spPr>
          <a:xfrm>
            <a:off x="609600" y="2667000"/>
            <a:ext cx="8001000" cy="2971800"/>
          </a:xfrm>
        </p:spPr>
        <p:txBody>
          <a:bodyPr>
            <a:normAutofit/>
          </a:bodyPr>
          <a:lstStyle/>
          <a:p>
            <a:r>
              <a:rPr lang="en-US" dirty="0" smtClean="0"/>
              <a:t>Make Contribution Payable to: </a:t>
            </a:r>
          </a:p>
          <a:p>
            <a:r>
              <a:rPr lang="en-US" b="1" dirty="0" smtClean="0"/>
              <a:t>BWP-Sinking Creek Park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Send Contribution to: c/o Matt </a:t>
            </a:r>
            <a:r>
              <a:rPr lang="en-US" dirty="0" err="1"/>
              <a:t>Dake</a:t>
            </a:r>
            <a:r>
              <a:rPr lang="en-US" dirty="0"/>
              <a:t>, Treasurer,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578 </a:t>
            </a:r>
            <a:r>
              <a:rPr lang="en-US" dirty="0"/>
              <a:t>Beaver Creek Road, Bluff City, TN 37618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24094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Comic Sans MS" pitchFamily="66" charset="0"/>
              </a:rPr>
              <a:t>More Information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www.jacobfrancisco.com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www.boonewatershed.com</a:t>
            </a:r>
            <a:endParaRPr lang="en-US" dirty="0" smtClean="0"/>
          </a:p>
          <a:p>
            <a:r>
              <a:rPr lang="en-US" dirty="0" smtClean="0"/>
              <a:t>Bill Francisco: wlcisco@aol.com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50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TC102455596[[fn=Spring]]</Template>
  <TotalTime>1239</TotalTime>
  <Words>481</Words>
  <Application>Microsoft Office PowerPoint</Application>
  <PresentationFormat>On-screen Show (4:3)</PresentationFormat>
  <Paragraphs>52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Spring</vt:lpstr>
      <vt:lpstr>Environmental Education Park at Sinking Creek</vt:lpstr>
      <vt:lpstr>A Community Project Inspired by  A Six Year-Old Boy</vt:lpstr>
      <vt:lpstr>Sinking Creek Is Contaminated with Harmful E. coli Bacteria</vt:lpstr>
      <vt:lpstr>An Unknown Source of E. Coli 0157:H7 Killed Six Year-Old Jacob Francisco</vt:lpstr>
      <vt:lpstr>Jacob’s Fame</vt:lpstr>
      <vt:lpstr>Envision A Park Where  Young Scientists Are Developed</vt:lpstr>
      <vt:lpstr>Students From Elementary through Post-Graduate Studies Will Learn </vt:lpstr>
      <vt:lpstr>Outdoor Classroom, Interpretive Signs, Boardwalks and Trails Over Habitats Similar To Pistol Creek Wetlands </vt:lpstr>
      <vt:lpstr>PowerPoint Presentation</vt:lpstr>
      <vt:lpstr>PowerPoint Presentation</vt:lpstr>
      <vt:lpstr>We Can Do Better Than This  With the 28 Acres at Sinking Creek  in Johnson City</vt:lpstr>
      <vt:lpstr>PowerPoint Presentation</vt:lpstr>
      <vt:lpstr>PowerPoint Presentation</vt:lpstr>
      <vt:lpstr>PowerPoint Presentation</vt:lpstr>
      <vt:lpstr>It Is A Beautiful 28 Acres That Deserves The Right Attention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Preliminary Layout of Parking Lot, Outdoor Classroom, Boardwalk, and Bridges at Sinking Creek Wetlands</vt:lpstr>
      <vt:lpstr>Items and Cost Estimates</vt:lpstr>
      <vt:lpstr>Be A Part of Making Jacob  Famous for Saving Lives</vt:lpstr>
      <vt:lpstr>Tax-Deductible Donations Welcome</vt:lpstr>
      <vt:lpstr>More Information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Environmental Education Park at Sinking Creek</dc:title>
  <dc:creator>bill</dc:creator>
  <cp:lastModifiedBy>bill</cp:lastModifiedBy>
  <cp:revision>30</cp:revision>
  <dcterms:created xsi:type="dcterms:W3CDTF">2012-04-24T09:37:57Z</dcterms:created>
  <dcterms:modified xsi:type="dcterms:W3CDTF">2012-04-27T21:30:53Z</dcterms:modified>
</cp:coreProperties>
</file>